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57"/>
  </p:notesMasterIdLst>
  <p:handoutMasterIdLst>
    <p:handoutMasterId r:id="rId58"/>
  </p:handoutMasterIdLst>
  <p:sldIdLst>
    <p:sldId id="302" r:id="rId2"/>
    <p:sldId id="336" r:id="rId3"/>
    <p:sldId id="347" r:id="rId4"/>
    <p:sldId id="351" r:id="rId5"/>
    <p:sldId id="350" r:id="rId6"/>
    <p:sldId id="348" r:id="rId7"/>
    <p:sldId id="352" r:id="rId8"/>
    <p:sldId id="354" r:id="rId9"/>
    <p:sldId id="355" r:id="rId10"/>
    <p:sldId id="356" r:id="rId11"/>
    <p:sldId id="357" r:id="rId12"/>
    <p:sldId id="257" r:id="rId13"/>
    <p:sldId id="358" r:id="rId14"/>
    <p:sldId id="374" r:id="rId15"/>
    <p:sldId id="365" r:id="rId16"/>
    <p:sldId id="366" r:id="rId17"/>
    <p:sldId id="367" r:id="rId18"/>
    <p:sldId id="368" r:id="rId19"/>
    <p:sldId id="370" r:id="rId20"/>
    <p:sldId id="369" r:id="rId21"/>
    <p:sldId id="377" r:id="rId22"/>
    <p:sldId id="313" r:id="rId23"/>
    <p:sldId id="373" r:id="rId24"/>
    <p:sldId id="364" r:id="rId25"/>
    <p:sldId id="396" r:id="rId26"/>
    <p:sldId id="375" r:id="rId27"/>
    <p:sldId id="400" r:id="rId28"/>
    <p:sldId id="401" r:id="rId29"/>
    <p:sldId id="376" r:id="rId30"/>
    <p:sldId id="384" r:id="rId31"/>
    <p:sldId id="390" r:id="rId32"/>
    <p:sldId id="391" r:id="rId33"/>
    <p:sldId id="381" r:id="rId34"/>
    <p:sldId id="397" r:id="rId35"/>
    <p:sldId id="398" r:id="rId36"/>
    <p:sldId id="380" r:id="rId37"/>
    <p:sldId id="382" r:id="rId38"/>
    <p:sldId id="392" r:id="rId39"/>
    <p:sldId id="385" r:id="rId40"/>
    <p:sldId id="378" r:id="rId41"/>
    <p:sldId id="379" r:id="rId42"/>
    <p:sldId id="387" r:id="rId43"/>
    <p:sldId id="386" r:id="rId44"/>
    <p:sldId id="395" r:id="rId45"/>
    <p:sldId id="388" r:id="rId46"/>
    <p:sldId id="389" r:id="rId47"/>
    <p:sldId id="399" r:id="rId48"/>
    <p:sldId id="344" r:id="rId49"/>
    <p:sldId id="331" r:id="rId50"/>
    <p:sldId id="394" r:id="rId51"/>
    <p:sldId id="341" r:id="rId52"/>
    <p:sldId id="393" r:id="rId53"/>
    <p:sldId id="318" r:id="rId54"/>
    <p:sldId id="359" r:id="rId55"/>
    <p:sldId id="360" r:id="rId56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/>
    <p:restoredTop sz="92563" autoAdjust="0"/>
  </p:normalViewPr>
  <p:slideViewPr>
    <p:cSldViewPr>
      <p:cViewPr varScale="1">
        <p:scale>
          <a:sx n="80" d="100"/>
          <a:sy n="80" d="100"/>
        </p:scale>
        <p:origin x="107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2.xml"/><Relationship Id="rId3" Type="http://schemas.openxmlformats.org/officeDocument/2006/relationships/slide" Target="slides/slide24.xml"/><Relationship Id="rId7" Type="http://schemas.openxmlformats.org/officeDocument/2006/relationships/slide" Target="slides/slide51.xml"/><Relationship Id="rId2" Type="http://schemas.openxmlformats.org/officeDocument/2006/relationships/slide" Target="slides/slide23.xml"/><Relationship Id="rId1" Type="http://schemas.openxmlformats.org/officeDocument/2006/relationships/slide" Target="slides/slide22.xml"/><Relationship Id="rId6" Type="http://schemas.openxmlformats.org/officeDocument/2006/relationships/slide" Target="slides/slide50.xml"/><Relationship Id="rId5" Type="http://schemas.openxmlformats.org/officeDocument/2006/relationships/slide" Target="slides/slide49.xml"/><Relationship Id="rId4" Type="http://schemas.openxmlformats.org/officeDocument/2006/relationships/slide" Target="slides/slide48.xml"/><Relationship Id="rId9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7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7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53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7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6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8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9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Rack</a:t>
            </a:r>
            <a:r>
              <a:rPr lang="zh-TW" altLang="en-US" dirty="0"/>
              <a:t> 機架式</a:t>
            </a:r>
            <a:r>
              <a:rPr lang="zh-CN" altLang="en-US" dirty="0"/>
              <a:t>較便宜，適合中小型企業、研究單位，散熱管理較容易，每一片</a:t>
            </a:r>
            <a:r>
              <a:rPr lang="en-US" altLang="zh-CN" dirty="0"/>
              <a:t> server</a:t>
            </a:r>
            <a:r>
              <a:rPr lang="zh-TW" altLang="en-US" dirty="0"/>
              <a:t> 安裝在機架中，並連結 </a:t>
            </a:r>
            <a:r>
              <a:rPr lang="en-US" altLang="zh-TW" dirty="0"/>
              <a:t>switches</a:t>
            </a:r>
          </a:p>
          <a:p>
            <a:r>
              <a:rPr lang="en-US" altLang="zh-TW" dirty="0"/>
              <a:t>Blade </a:t>
            </a:r>
            <a:r>
              <a:rPr lang="zh-CN" altLang="en-US" dirty="0"/>
              <a:t>刀鋒式較昂貴，集中式高密度的計算單元，支援熱插拔，散熱較困難，使用者通常需要有很完善的散熱管理，適合資料處理中心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7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7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3717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14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7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90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15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1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網路流量有</a:t>
            </a:r>
            <a:r>
              <a:rPr lang="en-US" altLang="zh-CN" dirty="0"/>
              <a:t>full bisection</a:t>
            </a:r>
            <a:r>
              <a:rPr lang="zh-CN" altLang="en-US" dirty="0"/>
              <a:t>的性質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0481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8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28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40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83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38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5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3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2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特別考慮</a:t>
            </a:r>
            <a:r>
              <a:rPr lang="en-US" altLang="zh-CN" dirty="0"/>
              <a:t>server</a:t>
            </a:r>
            <a:r>
              <a:rPr lang="zh-CN" altLang="en-US" dirty="0"/>
              <a:t>或</a:t>
            </a:r>
            <a:r>
              <a:rPr lang="en-US" altLang="zh-CN" dirty="0"/>
              <a:t>switch</a:t>
            </a:r>
            <a:r>
              <a:rPr lang="zh-CN" altLang="en-US" dirty="0"/>
              <a:t>壞掉的情況，多設計了兩條</a:t>
            </a:r>
            <a:r>
              <a:rPr lang="en-US" altLang="zh-CN" dirty="0"/>
              <a:t>link</a:t>
            </a:r>
            <a:r>
              <a:rPr lang="zh-CN" altLang="en-US" dirty="0"/>
              <a:t>連到同一個</a:t>
            </a:r>
            <a:r>
              <a:rPr lang="en-US" altLang="zh-CN" dirty="0"/>
              <a:t>server</a:t>
            </a:r>
          </a:p>
          <a:p>
            <a:endParaRPr lang="en-US" altLang="zh-CN" dirty="0"/>
          </a:p>
          <a:p>
            <a:r>
              <a:rPr lang="en-US" altLang="zh-CN" dirty="0"/>
              <a:t>Google </a:t>
            </a:r>
            <a:r>
              <a:rPr lang="zh-CN" altLang="en-US" dirty="0"/>
              <a:t>也提了一篇</a:t>
            </a:r>
            <a:r>
              <a:rPr lang="en-US" altLang="zh-CN" dirty="0"/>
              <a:t> VL2 </a:t>
            </a:r>
            <a:r>
              <a:rPr lang="zh-CN" altLang="en-US" dirty="0"/>
              <a:t>在</a:t>
            </a:r>
            <a:r>
              <a:rPr lang="zh-TW" altLang="en-US" dirty="0"/>
              <a:t> </a:t>
            </a:r>
            <a:r>
              <a:rPr lang="en-US" altLang="zh-TW" dirty="0"/>
              <a:t>SIGCOMM 2009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7663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9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8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76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0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2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07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64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137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115021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79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07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genix.com/tower-vs-rack-vs-blade-servers/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racksolutions.com/news/data-center-optimization/blade-server-vs-rack-serve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491.png"/><Relationship Id="rId4" Type="http://schemas.openxmlformats.org/officeDocument/2006/relationships/image" Target="../media/image20.pn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4" Type="http://schemas.openxmlformats.org/officeDocument/2006/relationships/image" Target="../media/image16.png"/><Relationship Id="rId9" Type="http://schemas.openxmlformats.org/officeDocument/2006/relationships/image" Target="../media/image4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8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4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50.png"/><Relationship Id="rId5" Type="http://schemas.openxmlformats.org/officeDocument/2006/relationships/image" Target="../media/image16.png"/><Relationship Id="rId10" Type="http://schemas.openxmlformats.org/officeDocument/2006/relationships/image" Target="../media/image490.png"/><Relationship Id="rId4" Type="http://schemas.openxmlformats.org/officeDocument/2006/relationships/image" Target="../media/image510.png"/><Relationship Id="rId9" Type="http://schemas.openxmlformats.org/officeDocument/2006/relationships/image" Target="../media/image4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47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490.png"/><Relationship Id="rId4" Type="http://schemas.openxmlformats.org/officeDocument/2006/relationships/image" Target="../media/image16.png"/><Relationship Id="rId9" Type="http://schemas.openxmlformats.org/officeDocument/2006/relationships/image" Target="../media/image5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18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4.png"/><Relationship Id="rId5" Type="http://schemas.openxmlformats.org/officeDocument/2006/relationships/image" Target="../media/image450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#3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0 and 1  </a:t>
            </a:r>
            <a:r>
              <a:rPr lang="en-US" altLang="zh-TW" dirty="0">
                <a:ea typeface="新細明體" panose="02020500000000000000" pitchFamily="18" charset="-120"/>
              </a:rPr>
              <a:t>0, 1 and “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don’t care</a:t>
            </a:r>
            <a:r>
              <a:rPr lang="en-US" altLang="zh-TW" dirty="0">
                <a:ea typeface="新細明體" panose="02020500000000000000" pitchFamily="18" charset="-120"/>
              </a:rPr>
              <a:t>”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Pattern</a:t>
            </a:r>
            <a:r>
              <a:rPr lang="en-US" altLang="zh-TW" dirty="0">
                <a:ea typeface="新細明體" panose="02020500000000000000" pitchFamily="18" charset="-120"/>
              </a:rPr>
              <a:t>: match values in packet header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Actions</a:t>
            </a:r>
            <a:r>
              <a:rPr lang="en-US" altLang="zh-TW" dirty="0">
                <a:ea typeface="新細明體" panose="02020500000000000000" pitchFamily="18" charset="-120"/>
              </a:rPr>
              <a:t> for matched packet: drop, forward,…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Counters</a:t>
            </a:r>
            <a:r>
              <a:rPr lang="en-US" altLang="zh-TW" dirty="0">
                <a:ea typeface="新細明體" panose="02020500000000000000" pitchFamily="18" charset="-120"/>
              </a:rPr>
              <a:t>: #packets is matched to each pattern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Patterns and Actions in TCAM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800" dirty="0">
                <a:ea typeface="新細明體" panose="02020500000000000000" pitchFamily="18" charset="-120"/>
              </a:rPr>
              <a:t>Ternary (</a:t>
            </a:r>
            <a:r>
              <a:rPr lang="zh-TW" altLang="en-US" sz="2800" dirty="0">
                <a:ea typeface="新細明體" panose="02020500000000000000" pitchFamily="18" charset="-120"/>
              </a:rPr>
              <a:t>三態</a:t>
            </a:r>
            <a:r>
              <a:rPr lang="en-US" altLang="zh-TW" sz="2800" dirty="0">
                <a:ea typeface="新細明體" panose="02020500000000000000" pitchFamily="18" charset="-120"/>
              </a:rPr>
              <a:t>) Content Addressable Memory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884C7A-63D1-D44D-8DF7-A61E1D00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0" y="3773884"/>
            <a:ext cx="7912100" cy="31115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082D6BB-27CE-3A46-AC8E-A16175846637}"/>
              </a:ext>
            </a:extLst>
          </p:cNvPr>
          <p:cNvSpPr txBox="1"/>
          <p:nvPr/>
        </p:nvSpPr>
        <p:spPr>
          <a:xfrm>
            <a:off x="6588224" y="36874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571624-ED43-6C4C-AC33-6C64A22050A2}"/>
              </a:ext>
            </a:extLst>
          </p:cNvPr>
          <p:cNvSpPr txBox="1"/>
          <p:nvPr/>
        </p:nvSpPr>
        <p:spPr>
          <a:xfrm>
            <a:off x="6262262" y="428549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CCF76E-2D3F-E146-AEEA-6FEF90F11636}"/>
              </a:ext>
            </a:extLst>
          </p:cNvPr>
          <p:cNvSpPr txBox="1"/>
          <p:nvPr/>
        </p:nvSpPr>
        <p:spPr>
          <a:xfrm>
            <a:off x="6160028" y="49835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9AB73A-8D7C-8949-980F-D8EDA4E3A0A4}"/>
              </a:ext>
            </a:extLst>
          </p:cNvPr>
          <p:cNvSpPr txBox="1"/>
          <p:nvPr/>
        </p:nvSpPr>
        <p:spPr>
          <a:xfrm>
            <a:off x="1691680" y="427733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kumimoji="1"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Compare a search key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in parallel </a:t>
            </a:r>
            <a:r>
              <a:rPr lang="en-US" altLang="zh-TW" dirty="0">
                <a:ea typeface="新細明體" panose="02020500000000000000" pitchFamily="18" charset="-120"/>
              </a:rPr>
              <a:t>against all entries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Report the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first matching </a:t>
            </a:r>
            <a:r>
              <a:rPr lang="en-US" altLang="zh-TW" dirty="0">
                <a:ea typeface="新細明體" panose="02020500000000000000" pitchFamily="18" charset="-120"/>
              </a:rPr>
              <a:t>entry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Allow ‘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</a:rPr>
              <a:t>don’t care</a:t>
            </a:r>
            <a:r>
              <a:rPr lang="en-US" altLang="zh-TW" dirty="0">
                <a:ea typeface="新細明體" panose="02020500000000000000" pitchFamily="18" charset="-120"/>
              </a:rPr>
              <a:t>’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Dense circuits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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expensive, power-hungry, hot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on-chip TCAM sizes are typically limited to a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few thousand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entries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Compress or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decompose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it!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Pros and Cons of TCAM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409097" y="6345639"/>
            <a:ext cx="846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“On the effect of forwarding table size on SDN network utilization,” in IEEE INFOCOM 2014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Utilization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(*,*) </a:t>
            </a:r>
            <a:r>
              <a:rPr lang="en-US" altLang="zh-TW" dirty="0">
                <a:sym typeface="Wingdings" pitchFamily="2" charset="2"/>
              </a:rPr>
              <a:t> 7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543" y="2867907"/>
            <a:ext cx="6063107" cy="38433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E84F6B0-85A5-9340-A33F-3F8750E2F1CB}"/>
              </a:ext>
            </a:extLst>
          </p:cNvPr>
          <p:cNvSpPr txBox="1"/>
          <p:nvPr/>
        </p:nvSpPr>
        <p:spPr>
          <a:xfrm>
            <a:off x="1691680" y="3356992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618F4C6-1018-A54F-A05C-593DD1FDC80A}"/>
              </a:ext>
            </a:extLst>
          </p:cNvPr>
          <p:cNvSpPr txBox="1"/>
          <p:nvPr/>
        </p:nvSpPr>
        <p:spPr>
          <a:xfrm>
            <a:off x="1691680" y="4581128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7B5559B-9BD2-6F45-99E2-0E3B2FB6601A}"/>
              </a:ext>
            </a:extLst>
          </p:cNvPr>
          <p:cNvSpPr txBox="1"/>
          <p:nvPr/>
        </p:nvSpPr>
        <p:spPr>
          <a:xfrm>
            <a:off x="1691680" y="5229200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5A166E0-6DE3-014E-918C-0DF1AE66C695}"/>
              </a:ext>
            </a:extLst>
          </p:cNvPr>
          <p:cNvSpPr txBox="1"/>
          <p:nvPr/>
        </p:nvSpPr>
        <p:spPr>
          <a:xfrm>
            <a:off x="4644008" y="5278266"/>
            <a:ext cx="2376264" cy="371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83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Utilization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(n,*) </a:t>
            </a:r>
            <a:r>
              <a:rPr lang="en-US" altLang="zh-TW" dirty="0">
                <a:sym typeface="Wingdings" pitchFamily="2" charset="2"/>
              </a:rPr>
              <a:t> 6 entries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D3E559-7E22-3D47-B7D4-D8730EA0A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903" y="2878078"/>
            <a:ext cx="2894409" cy="38632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CB2C50-8E55-334C-BE17-402329CCABC8}"/>
              </a:ext>
            </a:extLst>
          </p:cNvPr>
          <p:cNvSpPr txBox="1"/>
          <p:nvPr/>
        </p:nvSpPr>
        <p:spPr>
          <a:xfrm>
            <a:off x="4716016" y="4637656"/>
            <a:ext cx="2376264" cy="375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6D5279-2E46-E643-B6C3-2EBB6B374B06}"/>
              </a:ext>
            </a:extLst>
          </p:cNvPr>
          <p:cNvSpPr txBox="1"/>
          <p:nvPr/>
        </p:nvSpPr>
        <p:spPr>
          <a:xfrm>
            <a:off x="4716016" y="4952424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6945BAE-033E-D948-AEF0-D1BF47C172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84" y="2878078"/>
            <a:ext cx="3038424" cy="38433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0F95E0-A282-904A-8F49-4E5804F51167}"/>
              </a:ext>
            </a:extLst>
          </p:cNvPr>
          <p:cNvSpPr txBox="1"/>
          <p:nvPr/>
        </p:nvSpPr>
        <p:spPr>
          <a:xfrm>
            <a:off x="1122660" y="3685606"/>
            <a:ext cx="2448272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B8E09A-7076-AE4B-AC27-187A4F25CC87}"/>
              </a:ext>
            </a:extLst>
          </p:cNvPr>
          <p:cNvSpPr txBox="1"/>
          <p:nvPr/>
        </p:nvSpPr>
        <p:spPr>
          <a:xfrm>
            <a:off x="1122660" y="4955558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3F674EB-5F03-4247-8988-A06DAA950585}"/>
              </a:ext>
            </a:extLst>
          </p:cNvPr>
          <p:cNvSpPr txBox="1"/>
          <p:nvPr/>
        </p:nvSpPr>
        <p:spPr>
          <a:xfrm>
            <a:off x="1122660" y="5919313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48EAC4-45EF-F246-9FD2-1C750D3C3CF7}"/>
              </a:ext>
            </a:extLst>
          </p:cNvPr>
          <p:cNvSpPr txBox="1"/>
          <p:nvPr/>
        </p:nvSpPr>
        <p:spPr>
          <a:xfrm>
            <a:off x="1135389" y="4318260"/>
            <a:ext cx="2376264" cy="371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0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“One Big Switch” </a:t>
            </a:r>
            <a:r>
              <a:rPr lang="en-US" altLang="zh-TW" dirty="0">
                <a:sym typeface="Wingdings" panose="05000000000000000000" pitchFamily="2" charset="2"/>
              </a:rPr>
              <a:t>Abstraction in SDN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429F83-0140-43AF-AB7B-D76D14E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690689"/>
            <a:ext cx="6181584" cy="49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3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Access control policy in the table</a:t>
            </a:r>
            <a:br>
              <a:rPr lang="en-US" altLang="zh-TW" dirty="0"/>
            </a:br>
            <a:r>
              <a:rPr lang="en-US" altLang="zh-TW" dirty="0"/>
              <a:t>Prefix or Exact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7D80B20-11B0-4653-8C8D-EC2BD8F2B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55775"/>
              </p:ext>
            </p:extLst>
          </p:nvPr>
        </p:nvGraphicFramePr>
        <p:xfrm>
          <a:off x="1043608" y="1844824"/>
          <a:ext cx="7056784" cy="4219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872212483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3454697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61198798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738387339"/>
                    </a:ext>
                  </a:extLst>
                </a:gridCol>
              </a:tblGrid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Rule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Source IP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Destination IP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Action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18444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Permit</a:t>
                      </a:r>
                      <a:endParaRPr lang="zh-TW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84318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R2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509058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R3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Drop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259547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R4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045973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R5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10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Permit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859106"/>
                  </a:ext>
                </a:extLst>
              </a:tr>
              <a:tr h="6027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R6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*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Drop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56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81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Rectangular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2636912"/>
            <a:ext cx="2871696" cy="2533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FEF5C1-4260-4FDA-85AA-FE6E1599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8" y="2103636"/>
            <a:ext cx="600583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of </a:t>
            </a:r>
            <a:br>
              <a:rPr lang="en-US" altLang="zh-TW" dirty="0"/>
            </a:br>
            <a:r>
              <a:rPr lang="en-US" altLang="zh-TW" dirty="0"/>
              <a:t>“One Big Switch”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Limited capacity of a single switch </a:t>
            </a:r>
            <a:br>
              <a:rPr lang="en-US" altLang="zh-TW" dirty="0"/>
            </a:br>
            <a:r>
              <a:rPr lang="en-US" altLang="zh-TW" dirty="0"/>
              <a:t>e.g., capacity = 4 but # rules = 6</a:t>
            </a:r>
          </a:p>
          <a:p>
            <a:r>
              <a:rPr lang="en-US" altLang="zh-TW" dirty="0"/>
              <a:t>Multiple switches are regarded as a big switch</a:t>
            </a:r>
            <a:br>
              <a:rPr lang="en-US" altLang="zh-TW" dirty="0"/>
            </a:br>
            <a:r>
              <a:rPr lang="en-US" altLang="zh-TW" dirty="0"/>
              <a:t>e.g., total capacity = 4 x 3 = 12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05" y="3717032"/>
            <a:ext cx="2871696" cy="25338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BDC0BA-526A-44AC-A4AB-F36691CFF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621" y="4725144"/>
            <a:ext cx="4031432" cy="10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5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18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Cover Phase:</a:t>
            </a:r>
          </a:p>
          <a:p>
            <a:r>
              <a:rPr lang="en-US" altLang="zh-TW" dirty="0"/>
              <a:t>Find a rectangle and identify the</a:t>
            </a:r>
            <a:br>
              <a:rPr lang="en-US" altLang="zh-TW" dirty="0"/>
            </a:br>
            <a:r>
              <a:rPr lang="en-US" altLang="zh-TW" dirty="0"/>
              <a:t>internal rules (e.g., R2, R3) and overlapping rules (R4, R6)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802" y="157551"/>
            <a:ext cx="2871696" cy="25338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6BDC0BA-526A-44AC-A4AB-F36691CFF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284" y="3284984"/>
            <a:ext cx="4031432" cy="10148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4301978"/>
            <a:ext cx="6768752" cy="24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19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Pack Phase:</a:t>
            </a:r>
          </a:p>
          <a:p>
            <a:r>
              <a:rPr lang="en-US" altLang="zh-TW" dirty="0"/>
              <a:t>Place the rules on the current switch </a:t>
            </a:r>
            <a:br>
              <a:rPr lang="en-US" altLang="zh-TW" dirty="0"/>
            </a:br>
            <a:r>
              <a:rPr lang="en-US" altLang="zh-TW" dirty="0"/>
              <a:t>(e.g., the first switch)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802" y="157551"/>
            <a:ext cx="2871696" cy="25338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284" y="3284984"/>
            <a:ext cx="4031432" cy="10148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382905-521A-4893-AC26-3E897855F5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624" y="4301978"/>
            <a:ext cx="4536504" cy="24685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F85138-5D39-4E58-A6E8-AD3C1D4596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8604" y="4405300"/>
            <a:ext cx="2880320" cy="2087574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4CC4A71-BA84-4C11-ADF4-871E52E5C881}"/>
              </a:ext>
            </a:extLst>
          </p:cNvPr>
          <p:cNvSpPr/>
          <p:nvPr/>
        </p:nvSpPr>
        <p:spPr>
          <a:xfrm rot="11925614">
            <a:off x="3563698" y="4016053"/>
            <a:ext cx="2767549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92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Replace Phase</a:t>
            </a:r>
          </a:p>
          <a:p>
            <a:r>
              <a:rPr lang="en-US" altLang="zh-TW" dirty="0"/>
              <a:t>Rewrite the rules to avoid </a:t>
            </a:r>
            <a:br>
              <a:rPr lang="en-US" altLang="zh-TW" dirty="0"/>
            </a:br>
            <a:r>
              <a:rPr lang="en-US" altLang="zh-TW" dirty="0"/>
              <a:t>re-processing the packets </a:t>
            </a:r>
            <a:br>
              <a:rPr lang="en-US" altLang="zh-TW" dirty="0"/>
            </a:br>
            <a:r>
              <a:rPr lang="en-US" altLang="zh-TW" dirty="0"/>
              <a:t>in the rectangle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3831987"/>
            <a:ext cx="5289302" cy="1929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7E9D52-7DEC-47D0-BF4A-77FFE105BD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3775" y="2708919"/>
            <a:ext cx="2880320" cy="2087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8AFE40-9EA0-4515-83E2-EF5981A99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1318184"/>
            <a:ext cx="4031432" cy="101488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1F1F6D1-FB16-4089-A98C-BD004F4169F9}"/>
              </a:ext>
            </a:extLst>
          </p:cNvPr>
          <p:cNvSpPr/>
          <p:nvPr/>
        </p:nvSpPr>
        <p:spPr>
          <a:xfrm rot="1480686">
            <a:off x="4393927" y="4958208"/>
            <a:ext cx="1534524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31F0551-AAD2-4FE5-B2B1-E4D84A392085}"/>
              </a:ext>
            </a:extLst>
          </p:cNvPr>
          <p:cNvSpPr/>
          <p:nvPr/>
        </p:nvSpPr>
        <p:spPr>
          <a:xfrm rot="14279772">
            <a:off x="6005615" y="2365410"/>
            <a:ext cx="836393" cy="4282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694EB0A-6BD1-417A-9C38-94A49DD90FC5}"/>
              </a:ext>
            </a:extLst>
          </p:cNvPr>
          <p:cNvGrpSpPr/>
          <p:nvPr/>
        </p:nvGrpSpPr>
        <p:grpSpPr>
          <a:xfrm>
            <a:off x="5643775" y="4633902"/>
            <a:ext cx="2388989" cy="2087574"/>
            <a:chOff x="5643775" y="4633902"/>
            <a:chExt cx="2388989" cy="20875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D9C7F88-E62C-4AB0-B61D-9ED7D9C25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43775" y="4633902"/>
              <a:ext cx="2388989" cy="208757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D4F9CC-5B06-4032-965C-048E742E7CC3}"/>
                </a:ext>
              </a:extLst>
            </p:cNvPr>
            <p:cNvSpPr/>
            <p:nvPr/>
          </p:nvSpPr>
          <p:spPr>
            <a:xfrm>
              <a:off x="6058048" y="6136544"/>
              <a:ext cx="9812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2FDF761-793C-4B86-A427-B758AC865901}"/>
                </a:ext>
              </a:extLst>
            </p:cNvPr>
            <p:cNvSpPr txBox="1"/>
            <p:nvPr/>
          </p:nvSpPr>
          <p:spPr>
            <a:xfrm>
              <a:off x="6029919" y="6019709"/>
              <a:ext cx="4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C971727-3564-4D63-B9CD-5D7BC4DD273B}"/>
              </a:ext>
            </a:extLst>
          </p:cNvPr>
          <p:cNvSpPr/>
          <p:nvPr/>
        </p:nvSpPr>
        <p:spPr>
          <a:xfrm>
            <a:off x="5635030" y="4737499"/>
            <a:ext cx="2528625" cy="3600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2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C00000"/>
                </a:solidFill>
              </a:rPr>
              <a:t>Additional rules </a:t>
            </a:r>
            <a:r>
              <a:rPr lang="en-US" altLang="zh-TW" dirty="0"/>
              <a:t>to avoid </a:t>
            </a:r>
            <a:br>
              <a:rPr lang="en-US" altLang="zh-TW" dirty="0"/>
            </a:br>
            <a:r>
              <a:rPr lang="en-US" altLang="zh-TW" dirty="0"/>
              <a:t>re-processing the packets </a:t>
            </a:r>
            <a:br>
              <a:rPr lang="en-US" altLang="zh-TW" dirty="0"/>
            </a:br>
            <a:r>
              <a:rPr lang="en-US" altLang="zh-TW" dirty="0"/>
              <a:t>in the rectangle</a:t>
            </a:r>
          </a:p>
          <a:p>
            <a:r>
              <a:rPr lang="en-US" altLang="zh-TW" dirty="0"/>
              <a:t>Could be </a:t>
            </a:r>
            <a:r>
              <a:rPr lang="en-US" altLang="zh-TW" dirty="0">
                <a:solidFill>
                  <a:srgbClr val="0070C0"/>
                </a:solidFill>
              </a:rPr>
              <a:t>multiple rectangles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3831987"/>
            <a:ext cx="5289302" cy="1929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7E9D52-7DEC-47D0-BF4A-77FFE105BD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3775" y="2708919"/>
            <a:ext cx="2880320" cy="20875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8AFE40-9EA0-4515-83E2-EF5981A99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1318184"/>
            <a:ext cx="4031432" cy="101488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F1F1F6D1-FB16-4089-A98C-BD004F4169F9}"/>
              </a:ext>
            </a:extLst>
          </p:cNvPr>
          <p:cNvSpPr/>
          <p:nvPr/>
        </p:nvSpPr>
        <p:spPr>
          <a:xfrm rot="1480686">
            <a:off x="4393927" y="4958208"/>
            <a:ext cx="1534524" cy="42827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31F0551-AAD2-4FE5-B2B1-E4D84A392085}"/>
              </a:ext>
            </a:extLst>
          </p:cNvPr>
          <p:cNvSpPr/>
          <p:nvPr/>
        </p:nvSpPr>
        <p:spPr>
          <a:xfrm rot="14279772">
            <a:off x="6005615" y="2365410"/>
            <a:ext cx="836393" cy="4282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C18C24-C2E9-4388-9CAB-B16AE124ED6E}"/>
              </a:ext>
            </a:extLst>
          </p:cNvPr>
          <p:cNvSpPr/>
          <p:nvPr/>
        </p:nvSpPr>
        <p:spPr>
          <a:xfrm>
            <a:off x="5635030" y="4737499"/>
            <a:ext cx="2528625" cy="3600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4AA47FF-A03E-4486-B3FB-80906070D2EC}"/>
              </a:ext>
            </a:extLst>
          </p:cNvPr>
          <p:cNvGrpSpPr/>
          <p:nvPr/>
        </p:nvGrpSpPr>
        <p:grpSpPr>
          <a:xfrm>
            <a:off x="5643775" y="4633902"/>
            <a:ext cx="2388989" cy="2087574"/>
            <a:chOff x="5643775" y="4633902"/>
            <a:chExt cx="2388989" cy="208757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6DA0E5-1F78-4BD0-B4E7-1567CE0D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43775" y="4633902"/>
              <a:ext cx="2388989" cy="208757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061D41-87DB-4F36-911D-F963C52EB4E2}"/>
                </a:ext>
              </a:extLst>
            </p:cNvPr>
            <p:cNvSpPr/>
            <p:nvPr/>
          </p:nvSpPr>
          <p:spPr>
            <a:xfrm>
              <a:off x="6058048" y="6136544"/>
              <a:ext cx="9812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570F8DB-8324-4CEA-89C9-7F7F4BFA03E8}"/>
                </a:ext>
              </a:extLst>
            </p:cNvPr>
            <p:cNvSpPr txBox="1"/>
            <p:nvPr/>
          </p:nvSpPr>
          <p:spPr>
            <a:xfrm>
              <a:off x="6029919" y="6019709"/>
              <a:ext cx="4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80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Placing Rules Along a Path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switches with rules (except routing)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Placing Rules Along a Path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the number of switches with rules (except routing)</a:t>
            </a:r>
          </a:p>
        </p:txBody>
      </p:sp>
      <p:sp>
        <p:nvSpPr>
          <p:cNvPr id="5" name="橢圓圖說文字 7">
            <a:extLst>
              <a:ext uri="{FF2B5EF4-FFF2-40B4-BE49-F238E27FC236}">
                <a16:creationId xmlns:a16="http://schemas.microsoft.com/office/drawing/2014/main" id="{0C10FB0E-2239-4F77-A309-F08C61F4EB0E}"/>
              </a:ext>
            </a:extLst>
          </p:cNvPr>
          <p:cNvSpPr/>
          <p:nvPr/>
        </p:nvSpPr>
        <p:spPr>
          <a:xfrm>
            <a:off x="6876256" y="4005064"/>
            <a:ext cx="2016224" cy="1296144"/>
          </a:xfrm>
          <a:prstGeom prst="wedgeEllipseCallout">
            <a:avLst>
              <a:gd name="adj1" fmla="val -94933"/>
              <a:gd name="adj2" fmla="val 70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要棄選</a:t>
            </a:r>
            <a:r>
              <a:rPr kumimoji="1" lang="zh-TW" altLang="en-US" dirty="0"/>
              <a:t>了嗎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968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#3: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Cost-Efficient Covering &amp; Packing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04780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IDs and capacities of switches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 and destination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Cover, pack, and replace phase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shortest routing path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rules in each switches</a:t>
            </a:r>
          </a:p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algorithm is given</a:t>
            </a:r>
            <a:b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</a:b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You have to implement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Find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Given:</a:t>
            </a:r>
            <a:br>
              <a:rPr lang="en-US" altLang="zh-TW" dirty="0"/>
            </a:br>
            <a:r>
              <a:rPr lang="en-US" altLang="zh-TW" dirty="0"/>
              <a:t>A pair of an ingress switch and an egress switch</a:t>
            </a:r>
          </a:p>
          <a:p>
            <a:r>
              <a:rPr lang="en-US" altLang="zh-TW" dirty="0"/>
              <a:t>Find the shortest path by Dijkstra Algorithm</a:t>
            </a:r>
          </a:p>
          <a:p>
            <a:r>
              <a:rPr lang="en-US" altLang="zh-TW" dirty="0"/>
              <a:t>For tie breaking, we give the priority to the one:</a:t>
            </a:r>
          </a:p>
          <a:p>
            <a:pPr marL="0" indent="0">
              <a:buNone/>
            </a:pPr>
            <a:r>
              <a:rPr lang="en-US" altLang="zh-TW" dirty="0"/>
              <a:t>	1. with the </a:t>
            </a:r>
            <a:r>
              <a:rPr lang="en-US" altLang="zh-TW" dirty="0">
                <a:solidFill>
                  <a:srgbClr val="0070C0"/>
                </a:solidFill>
              </a:rPr>
              <a:t>smaller hop count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chemeClr val="accent2"/>
                </a:solidFill>
              </a:rPr>
              <a:t>smaller switch ID in the sequence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5DF489D-D4F2-428B-81D2-36383E70DAE2}"/>
              </a:ext>
            </a:extLst>
          </p:cNvPr>
          <p:cNvSpPr/>
          <p:nvPr/>
        </p:nvSpPr>
        <p:spPr>
          <a:xfrm>
            <a:off x="2043175" y="4797152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CC45D04-DE84-474E-B042-3F5361A0C01E}"/>
              </a:ext>
            </a:extLst>
          </p:cNvPr>
          <p:cNvSpPr/>
          <p:nvPr/>
        </p:nvSpPr>
        <p:spPr>
          <a:xfrm>
            <a:off x="3127567" y="4799476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46C7984-6316-4517-B5D6-99C56C28D2AC}"/>
              </a:ext>
            </a:extLst>
          </p:cNvPr>
          <p:cNvSpPr/>
          <p:nvPr/>
        </p:nvSpPr>
        <p:spPr>
          <a:xfrm>
            <a:off x="4211960" y="4797152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85AA4E3-7682-4989-8B98-70A9722E122F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2403215" y="4979715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F82702-A4B7-43E0-9A48-E600559CB7A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3487607" y="4979715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2905BA7F-0394-4220-824E-F894A6C7468E}"/>
              </a:ext>
            </a:extLst>
          </p:cNvPr>
          <p:cNvSpPr/>
          <p:nvPr/>
        </p:nvSpPr>
        <p:spPr>
          <a:xfrm>
            <a:off x="2045342" y="558183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735263F-65B3-46CF-A8B5-F74E84727274}"/>
              </a:ext>
            </a:extLst>
          </p:cNvPr>
          <p:cNvSpPr/>
          <p:nvPr/>
        </p:nvSpPr>
        <p:spPr>
          <a:xfrm>
            <a:off x="3129734" y="5584155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0F9CD11-58B0-4AA2-AE89-3169F9D2CDA0}"/>
              </a:ext>
            </a:extLst>
          </p:cNvPr>
          <p:cNvSpPr/>
          <p:nvPr/>
        </p:nvSpPr>
        <p:spPr>
          <a:xfrm>
            <a:off x="4214127" y="558183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CFA3A1C-F156-4A86-B08D-9DF810842CD1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2405382" y="5764394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33642A1-4615-4B7E-B4C8-8DDB2FCAD16D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3489774" y="5764394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69FA3F3E-6696-4B1E-9120-49F5C06F94E3}"/>
              </a:ext>
            </a:extLst>
          </p:cNvPr>
          <p:cNvSpPr/>
          <p:nvPr/>
        </p:nvSpPr>
        <p:spPr>
          <a:xfrm>
            <a:off x="2043175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DB629AA-0055-4156-9898-EC78E2FB0862}"/>
              </a:ext>
            </a:extLst>
          </p:cNvPr>
          <p:cNvSpPr/>
          <p:nvPr/>
        </p:nvSpPr>
        <p:spPr>
          <a:xfrm>
            <a:off x="3127567" y="6368475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B4E525C6-B52C-4FF3-9628-DF580397BFEF}"/>
              </a:ext>
            </a:extLst>
          </p:cNvPr>
          <p:cNvSpPr/>
          <p:nvPr/>
        </p:nvSpPr>
        <p:spPr>
          <a:xfrm>
            <a:off x="4211960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04FDF1C-5B7F-48AE-8087-21317D5864D3}"/>
              </a:ext>
            </a:extLst>
          </p:cNvPr>
          <p:cNvCxnSpPr>
            <a:stCxn id="33" idx="6"/>
            <a:endCxn id="34" idx="2"/>
          </p:cNvCxnSpPr>
          <p:nvPr/>
        </p:nvCxnSpPr>
        <p:spPr>
          <a:xfrm>
            <a:off x="2403215" y="6548714"/>
            <a:ext cx="724352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D36455C-90C0-4801-89AB-E48EBB5FB0CC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 flipV="1">
            <a:off x="3487607" y="6548714"/>
            <a:ext cx="724353" cy="2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4EBACB52-03D9-450C-8D6B-8F6E258CEDB2}"/>
              </a:ext>
            </a:extLst>
          </p:cNvPr>
          <p:cNvSpPr/>
          <p:nvPr/>
        </p:nvSpPr>
        <p:spPr>
          <a:xfrm>
            <a:off x="5296352" y="6366151"/>
            <a:ext cx="360040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783FEB4-1945-4560-86B2-7D22CA3A13C0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4572000" y="6548714"/>
            <a:ext cx="724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DCCC1A45-783E-4C2C-9168-EB1F9DC9EBBF}"/>
              </a:ext>
            </a:extLst>
          </p:cNvPr>
          <p:cNvSpPr/>
          <p:nvPr/>
        </p:nvSpPr>
        <p:spPr>
          <a:xfrm>
            <a:off x="1691680" y="5312654"/>
            <a:ext cx="3384376" cy="90347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Algorithm for Placing Rules Along a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Cover Phase</a:t>
                </a:r>
              </a:p>
              <a:p>
                <a:r>
                  <a:rPr lang="en-US" altLang="zh-TW" b="0" dirty="0"/>
                  <a:t>If the remaining size is sufficient </a:t>
                </a:r>
                <a:r>
                  <a:rPr lang="en-US" altLang="zh-TW" b="0" dirty="0">
                    <a:sym typeface="Wingdings" panose="05000000000000000000" pitchFamily="2" charset="2"/>
                  </a:rPr>
                  <a:t> place all the rules</a:t>
                </a:r>
                <a:endParaRPr lang="en-US" altLang="zh-TW" b="0" dirty="0"/>
              </a:p>
              <a:p>
                <a:r>
                  <a:rPr lang="en-US" altLang="zh-TW" b="0" dirty="0"/>
                  <a:t>Otherwise, pick the rectangle with the maximum utility</a:t>
                </a:r>
              </a:p>
              <a:p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𝐮𝐭𝐢𝐥𝐢𝐭𝐲</m:t>
                    </m:r>
                    <m:d>
                      <m:d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𝐢𝐧𝐭𝐞𝐫𝐧𝐚𝐥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𝐫𝐮𝐥𝐞𝐬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TW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𝐨𝐯𝐞𝐫𝐥𝐚𝐩𝐩𝐢𝐧𝐠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𝐫𝐮𝐥𝐞𝐬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E.g.,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internal rules </a:t>
                </a:r>
                <a:r>
                  <a:rPr lang="en-US" altLang="zh-TW" dirty="0"/>
                  <a:t>(e.g., R2, R3 are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fully covered </a:t>
                </a:r>
                <a:r>
                  <a:rPr lang="en-US" altLang="zh-TW" dirty="0"/>
                  <a:t>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) and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overlapping rules</a:t>
                </a:r>
                <a:r>
                  <a:rPr lang="en-US" altLang="zh-TW" dirty="0"/>
                  <a:t> (R4, R6 are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partially covered</a:t>
                </a:r>
                <a:r>
                  <a:rPr lang="en-US" altLang="zh-TW" dirty="0"/>
                  <a:t> by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utility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  <a:blipFill>
                <a:blip r:embed="rId3"/>
                <a:stretch>
                  <a:fillRect l="-1088" t="-3325" r="-3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B8827ED5-7710-4D75-A420-4C7BC62AA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349" y="3645024"/>
            <a:ext cx="5289302" cy="19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4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Remark for Overlapping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Assume that the default rule is R4 (*, *, Drop)</a:t>
            </a:r>
          </a:p>
          <a:p>
            <a:r>
              <a:rPr lang="en-US" altLang="zh-TW" dirty="0"/>
              <a:t>R2 and R4 </a:t>
            </a:r>
            <a:r>
              <a:rPr lang="en-US" altLang="zh-TW" dirty="0">
                <a:solidFill>
                  <a:srgbClr val="0070C0"/>
                </a:solidFill>
              </a:rPr>
              <a:t>are not considered</a:t>
            </a:r>
            <a:r>
              <a:rPr lang="en-US" altLang="zh-TW" dirty="0"/>
              <a:t> as overlapping rules in the following red rectangle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  <a:blipFill>
                <a:blip r:embed="rId3"/>
                <a:stretch>
                  <a:fillRect b="-56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A45C14-2AF9-41C7-AC01-D8573AD98D80}"/>
              </a:ext>
            </a:extLst>
          </p:cNvPr>
          <p:cNvCxnSpPr>
            <a:cxnSpLocks/>
          </p:cNvCxnSpPr>
          <p:nvPr/>
        </p:nvCxnSpPr>
        <p:spPr>
          <a:xfrm>
            <a:off x="3570648" y="5517232"/>
            <a:ext cx="266429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TW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blipFill>
                <a:blip r:embed="rId4"/>
                <a:stretch>
                  <a:fillRect l="-1973" t="-5882" r="-1973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1BFAAB5-56E4-451E-B382-526E1B5A08BA}"/>
              </a:ext>
            </a:extLst>
          </p:cNvPr>
          <p:cNvSpPr/>
          <p:nvPr/>
        </p:nvSpPr>
        <p:spPr>
          <a:xfrm>
            <a:off x="179512" y="4845302"/>
            <a:ext cx="3009031" cy="43202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R2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BC7640-51F2-49F0-8EA1-BF406DE3ABBF}"/>
              </a:ext>
            </a:extLst>
          </p:cNvPr>
          <p:cNvSpPr/>
          <p:nvPr/>
        </p:nvSpPr>
        <p:spPr>
          <a:xfrm>
            <a:off x="1331641" y="3953750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CF17D-D92E-479E-BED9-0C2E4D5B1C20}"/>
              </a:ext>
            </a:extLst>
          </p:cNvPr>
          <p:cNvSpPr/>
          <p:nvPr/>
        </p:nvSpPr>
        <p:spPr>
          <a:xfrm>
            <a:off x="1331641" y="5277329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3CE8B-3EC3-4F6E-89F2-E3587001139D}"/>
              </a:ext>
            </a:extLst>
          </p:cNvPr>
          <p:cNvSpPr/>
          <p:nvPr/>
        </p:nvSpPr>
        <p:spPr>
          <a:xfrm>
            <a:off x="1331641" y="3919358"/>
            <a:ext cx="576064" cy="26815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2F2B20F-DE5A-40BA-9BC3-CBF987AC9463}"/>
              </a:ext>
            </a:extLst>
          </p:cNvPr>
          <p:cNvCxnSpPr>
            <a:cxnSpLocks/>
          </p:cNvCxnSpPr>
          <p:nvPr/>
        </p:nvCxnSpPr>
        <p:spPr>
          <a:xfrm>
            <a:off x="3570648" y="6195190"/>
            <a:ext cx="2664296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B49487F4-A5DB-4DCC-8321-823DBFA67C4C}"/>
                  </a:ext>
                </a:extLst>
              </p:cNvPr>
              <p:cNvSpPr/>
              <p:nvPr/>
            </p:nvSpPr>
            <p:spPr>
              <a:xfrm>
                <a:off x="3421113" y="4055344"/>
                <a:ext cx="154561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B49487F4-A5DB-4DCC-8321-823DBFA67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13" y="4055344"/>
                <a:ext cx="1545616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1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Remark for Overlapping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28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Assume that the default rule is R4 (*, *, Drop)</a:t>
            </a:r>
          </a:p>
          <a:p>
            <a:r>
              <a:rPr lang="en-US" altLang="zh-TW" dirty="0"/>
              <a:t>In contrast, R2 and R4 are considered as overlapping rules in the following red rectangle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3068981" cy="1569660"/>
              </a:xfrm>
              <a:prstGeom prst="rect">
                <a:avLst/>
              </a:prstGeom>
              <a:blipFill>
                <a:blip r:embed="rId3"/>
                <a:stretch>
                  <a:fillRect b="-56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1BFAAB5-56E4-451E-B382-526E1B5A08BA}"/>
              </a:ext>
            </a:extLst>
          </p:cNvPr>
          <p:cNvSpPr/>
          <p:nvPr/>
        </p:nvSpPr>
        <p:spPr>
          <a:xfrm>
            <a:off x="179512" y="4845302"/>
            <a:ext cx="3009031" cy="43202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R2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BC7640-51F2-49F0-8EA1-BF406DE3ABBF}"/>
              </a:ext>
            </a:extLst>
          </p:cNvPr>
          <p:cNvSpPr/>
          <p:nvPr/>
        </p:nvSpPr>
        <p:spPr>
          <a:xfrm>
            <a:off x="1331641" y="3953750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DCF17D-D92E-479E-BED9-0C2E4D5B1C20}"/>
              </a:ext>
            </a:extLst>
          </p:cNvPr>
          <p:cNvSpPr/>
          <p:nvPr/>
        </p:nvSpPr>
        <p:spPr>
          <a:xfrm>
            <a:off x="1331641" y="5277329"/>
            <a:ext cx="576064" cy="13235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3CE8B-3EC3-4F6E-89F2-E3587001139D}"/>
              </a:ext>
            </a:extLst>
          </p:cNvPr>
          <p:cNvSpPr/>
          <p:nvPr/>
        </p:nvSpPr>
        <p:spPr>
          <a:xfrm>
            <a:off x="1331640" y="3919358"/>
            <a:ext cx="1152127" cy="26815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9">
                <a:extLst>
                  <a:ext uri="{FF2B5EF4-FFF2-40B4-BE49-F238E27FC236}">
                    <a16:creationId xmlns:a16="http://schemas.microsoft.com/office/drawing/2014/main" id="{89710C37-DE3F-4FA9-B955-6AE94C64C140}"/>
                  </a:ext>
                </a:extLst>
              </p:cNvPr>
              <p:cNvSpPr/>
              <p:nvPr/>
            </p:nvSpPr>
            <p:spPr>
              <a:xfrm>
                <a:off x="3421113" y="4055344"/>
                <a:ext cx="1545616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9">
                <a:extLst>
                  <a:ext uri="{FF2B5EF4-FFF2-40B4-BE49-F238E27FC236}">
                    <a16:creationId xmlns:a16="http://schemas.microsoft.com/office/drawing/2014/main" id="{89710C37-DE3F-4FA9-B955-6AE94C64C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13" y="4055344"/>
                <a:ext cx="1545616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F6A0AC-EC9F-4047-B596-3EC3D841F89E}"/>
                  </a:ext>
                </a:extLst>
              </p:cNvPr>
              <p:cNvSpPr txBox="1"/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considered because they are not fully covered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F6A0AC-EC9F-4047-B596-3EC3D841F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210839"/>
                <a:ext cx="4944702" cy="830997"/>
              </a:xfrm>
              <a:prstGeom prst="rect">
                <a:avLst/>
              </a:prstGeom>
              <a:blipFill>
                <a:blip r:embed="rId5"/>
                <a:stretch>
                  <a:fillRect l="-197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79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29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b="0" dirty="0"/>
              <a:t>#rows = 1, 2, 4, 8, …</a:t>
            </a:r>
          </a:p>
          <a:p>
            <a:r>
              <a:rPr lang="en-US" altLang="zh-TW" dirty="0"/>
              <a:t>#columns = 1, 2, 4, 8, …</a:t>
            </a:r>
            <a:endParaRPr lang="en-US" altLang="zh-TW" b="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C1345F-7CD7-4B7B-8F23-7D4E7B81FD50}"/>
              </a:ext>
            </a:extLst>
          </p:cNvPr>
          <p:cNvSpPr/>
          <p:nvPr/>
        </p:nvSpPr>
        <p:spPr>
          <a:xfrm>
            <a:off x="2119675" y="5123807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D28F79-4D4D-4BFA-A480-175248722E9A}"/>
              </a:ext>
            </a:extLst>
          </p:cNvPr>
          <p:cNvSpPr/>
          <p:nvPr/>
        </p:nvSpPr>
        <p:spPr>
          <a:xfrm>
            <a:off x="1183571" y="5123807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314568"/>
            <a:ext cx="936104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6AAAF4-7E9E-48D7-A721-5C2009EE8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822" y="3460839"/>
            <a:ext cx="2871696" cy="25338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5EA518-8485-43BC-BE6B-2C346D94976F}"/>
              </a:ext>
            </a:extLst>
          </p:cNvPr>
          <p:cNvSpPr/>
          <p:nvPr/>
        </p:nvSpPr>
        <p:spPr>
          <a:xfrm>
            <a:off x="3993910" y="4331719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F163EF-0703-4F90-98A1-B8F7AD3CCC23}"/>
              </a:ext>
            </a:extLst>
          </p:cNvPr>
          <p:cNvSpPr/>
          <p:nvPr/>
        </p:nvSpPr>
        <p:spPr>
          <a:xfrm>
            <a:off x="3993910" y="5123807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69BB4CF-A8DF-45D4-9E96-8FA80F4528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034" y="3467781"/>
            <a:ext cx="2871696" cy="25338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A8F0FA8-A534-4482-B036-30928D1381C5}"/>
              </a:ext>
            </a:extLst>
          </p:cNvPr>
          <p:cNvSpPr/>
          <p:nvPr/>
        </p:nvSpPr>
        <p:spPr>
          <a:xfrm>
            <a:off x="7740352" y="4338661"/>
            <a:ext cx="919977" cy="15772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CA9B0-A3AE-4618-893E-C2C66FB220FB}"/>
              </a:ext>
            </a:extLst>
          </p:cNvPr>
          <p:cNvSpPr/>
          <p:nvPr/>
        </p:nvSpPr>
        <p:spPr>
          <a:xfrm>
            <a:off x="6788122" y="4338661"/>
            <a:ext cx="952231" cy="15841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9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Rack servers and blade serve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Pros and cons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Servers in Data Centers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3C4325-7B68-8C4B-8D4C-CEABC18071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460" y="3326933"/>
            <a:ext cx="4104456" cy="27029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F625F7-1BA5-7B47-88D9-A1EC0026401E}"/>
              </a:ext>
            </a:extLst>
          </p:cNvPr>
          <p:cNvSpPr/>
          <p:nvPr/>
        </p:nvSpPr>
        <p:spPr>
          <a:xfrm>
            <a:off x="4968460" y="6054387"/>
            <a:ext cx="4192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4"/>
              </a:rPr>
              <a:t>https://www.racksolutions.com/news/data-center-optimization/blade-server-vs-rack-server/</a:t>
            </a:r>
            <a:endParaRPr lang="zh-TW" altLang="en-US" sz="16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0FA18CE-7DE5-3541-9AAA-238320F773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3326933"/>
            <a:ext cx="4753452" cy="2673817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03A48D1-15F0-FB42-AC4C-DB83F331FF0E}"/>
              </a:ext>
            </a:extLst>
          </p:cNvPr>
          <p:cNvSpPr/>
          <p:nvPr/>
        </p:nvSpPr>
        <p:spPr>
          <a:xfrm>
            <a:off x="643004" y="6078738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6"/>
              </a:rPr>
              <a:t>http://techgenix.com/tower-vs-rack-vs-blade-servers/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822094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242744" y="4331719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9DD7B-D79F-E042-A847-F3F494249A0C}"/>
                  </a:ext>
                </a:extLst>
              </p:cNvPr>
              <p:cNvSpPr/>
              <p:nvPr/>
            </p:nvSpPr>
            <p:spPr>
              <a:xfrm>
                <a:off x="3281874" y="3632835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9DD7B-D79F-E042-A847-F3F494249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74" y="3632835"/>
                <a:ext cx="1547218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5396CF-AEEA-B74D-B5D0-D02F0985969F}"/>
                  </a:ext>
                </a:extLst>
              </p:cNvPr>
              <p:cNvSpPr/>
              <p:nvPr/>
            </p:nvSpPr>
            <p:spPr>
              <a:xfrm>
                <a:off x="4335207" y="4725144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5396CF-AEEA-B74D-B5D0-D02F09859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07" y="4725144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">
            <a:extLst>
              <a:ext uri="{FF2B5EF4-FFF2-40B4-BE49-F238E27FC236}">
                <a16:creationId xmlns:a16="http://schemas.microsoft.com/office/drawing/2014/main" id="{E7F8A777-2FA8-C547-8E9C-E8A457EF7C8D}"/>
              </a:ext>
            </a:extLst>
          </p:cNvPr>
          <p:cNvSpPr/>
          <p:nvPr/>
        </p:nvSpPr>
        <p:spPr>
          <a:xfrm>
            <a:off x="1674793" y="4718481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812827-9B4B-BC4E-9A55-68DE436643F3}"/>
                  </a:ext>
                </a:extLst>
              </p:cNvPr>
              <p:cNvSpPr/>
              <p:nvPr/>
            </p:nvSpPr>
            <p:spPr>
              <a:xfrm>
                <a:off x="6134288" y="4713121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812827-9B4B-BC4E-9A55-68DE43664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288" y="4713121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">
            <a:extLst>
              <a:ext uri="{FF2B5EF4-FFF2-40B4-BE49-F238E27FC236}">
                <a16:creationId xmlns:a16="http://schemas.microsoft.com/office/drawing/2014/main" id="{80FAF7B5-4248-9940-83E4-3D0B2EF5E575}"/>
              </a:ext>
            </a:extLst>
          </p:cNvPr>
          <p:cNvSpPr/>
          <p:nvPr/>
        </p:nvSpPr>
        <p:spPr>
          <a:xfrm>
            <a:off x="2614949" y="4713121"/>
            <a:ext cx="448936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DA64E0-667A-41B0-8CE5-FFE1DC6DACB5}"/>
              </a:ext>
            </a:extLst>
          </p:cNvPr>
          <p:cNvSpPr txBox="1"/>
          <p:nvPr/>
        </p:nvSpPr>
        <p:spPr>
          <a:xfrm>
            <a:off x="4427984" y="571161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00E779FE-4EAC-4B08-9DD8-428DF7DFE6B0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572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⋅4=16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00E779FE-4EAC-4B08-9DD8-428DF7DFE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57286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03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681917" y="4266280"/>
                <a:ext cx="154561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17" y="4266280"/>
                <a:ext cx="1545616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3711566" y="5138974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566" y="5138974"/>
                <a:ext cx="1547218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7020272" y="5123807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123807"/>
                <a:ext cx="1547218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664596" y="4331719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183571" y="5138540"/>
            <a:ext cx="487717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2594561" y="5138540"/>
            <a:ext cx="487718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⋅4=8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9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39866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707992"/>
            <a:ext cx="936104" cy="39866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707904" y="3547915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547915"/>
                <a:ext cx="1547218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7">
            <a:extLst>
              <a:ext uri="{FF2B5EF4-FFF2-40B4-BE49-F238E27FC236}">
                <a16:creationId xmlns:a16="http://schemas.microsoft.com/office/drawing/2014/main" id="{A49FF805-B941-4D48-ABBE-3E938A6C9BC6}"/>
              </a:ext>
            </a:extLst>
          </p:cNvPr>
          <p:cNvSpPr/>
          <p:nvPr/>
        </p:nvSpPr>
        <p:spPr>
          <a:xfrm>
            <a:off x="2119675" y="5517231"/>
            <a:ext cx="936104" cy="3986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E001847D-958F-4D77-8509-E0AE344455A5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4⋅2=8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E001847D-958F-4D77-8509-E0AE34445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228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C46046-C1F1-4AF6-9FA2-3DB7A1BE2377}"/>
              </a:ext>
            </a:extLst>
          </p:cNvPr>
          <p:cNvSpPr/>
          <p:nvPr/>
        </p:nvSpPr>
        <p:spPr>
          <a:xfrm>
            <a:off x="1183571" y="4331719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F32E1B-ACD6-431B-855B-C55FDC1346C3}"/>
              </a:ext>
            </a:extLst>
          </p:cNvPr>
          <p:cNvSpPr/>
          <p:nvPr/>
        </p:nvSpPr>
        <p:spPr>
          <a:xfrm>
            <a:off x="2119675" y="4314568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681917" y="4266280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17" y="4266280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30" y="4290409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7">
            <a:extLst>
              <a:ext uri="{FF2B5EF4-FFF2-40B4-BE49-F238E27FC236}">
                <a16:creationId xmlns:a16="http://schemas.microsoft.com/office/drawing/2014/main" id="{A49FF805-B941-4D48-ABBE-3E938A6C9BC6}"/>
              </a:ext>
            </a:extLst>
          </p:cNvPr>
          <p:cNvSpPr/>
          <p:nvPr/>
        </p:nvSpPr>
        <p:spPr>
          <a:xfrm>
            <a:off x="2119675" y="5123807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0EC423BD-447D-6D4F-8463-39F99C6A028E}"/>
              </a:ext>
            </a:extLst>
          </p:cNvPr>
          <p:cNvSpPr/>
          <p:nvPr/>
        </p:nvSpPr>
        <p:spPr>
          <a:xfrm>
            <a:off x="1183571" y="5123807"/>
            <a:ext cx="936104" cy="79208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3711566" y="5138974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566" y="5138974"/>
                <a:ext cx="1545615" cy="792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79" y="5163103"/>
                <a:ext cx="1547218" cy="786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02F3E642-EAA3-42A7-9A23-AC77D01B21E0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2⋅2=4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9">
                <a:extLst>
                  <a:ext uri="{FF2B5EF4-FFF2-40B4-BE49-F238E27FC236}">
                    <a16:creationId xmlns:a16="http://schemas.microsoft.com/office/drawing/2014/main" id="{02F3E642-EAA3-42A7-9A23-AC77D01B2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5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3145327" y="4794997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7" y="4794997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6065763" y="4809439"/>
                <a:ext cx="1547218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763" y="4809439"/>
                <a:ext cx="1547218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4560721" y="4793810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721" y="4793810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7568881" y="4809439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881" y="4809439"/>
                <a:ext cx="1545615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664596" y="4331719"/>
            <a:ext cx="487717" cy="15934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183571" y="4331719"/>
            <a:ext cx="487717" cy="159890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2594561" y="4331719"/>
            <a:ext cx="487718" cy="159890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1⋅4=4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67803D9-7B77-411D-AA52-4CEB115F2EC0}"/>
              </a:ext>
            </a:extLst>
          </p:cNvPr>
          <p:cNvSpPr/>
          <p:nvPr/>
        </p:nvSpPr>
        <p:spPr>
          <a:xfrm>
            <a:off x="2141334" y="4333801"/>
            <a:ext cx="487717" cy="15934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725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/>
              <p:nvPr/>
            </p:nvSpPr>
            <p:spPr>
              <a:xfrm>
                <a:off x="4067944" y="2812009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F43FDBD-54B5-8C4E-96F7-CC3A19448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812009"/>
                <a:ext cx="1547218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/>
              <p:nvPr/>
            </p:nvSpPr>
            <p:spPr>
              <a:xfrm>
                <a:off x="4067944" y="4497091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E8385A-99C5-C048-A4BB-B3F1F191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497091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/>
              <p:nvPr/>
            </p:nvSpPr>
            <p:spPr>
              <a:xfrm>
                <a:off x="4067944" y="3636245"/>
                <a:ext cx="15472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9E59A8-B746-4544-9D6C-98832DFA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636245"/>
                <a:ext cx="1547218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/>
              <p:nvPr/>
            </p:nvSpPr>
            <p:spPr>
              <a:xfrm>
                <a:off x="4067944" y="5320881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TW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D02C32F-0C7B-C44F-BB86-52D8B26A4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320881"/>
                <a:ext cx="1545615" cy="79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3B4B0EF-0D16-403C-B0D1-D3E2F13E7DA7}"/>
              </a:ext>
            </a:extLst>
          </p:cNvPr>
          <p:cNvSpPr txBox="1"/>
          <p:nvPr/>
        </p:nvSpPr>
        <p:spPr>
          <a:xfrm>
            <a:off x="4211960" y="6038170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We don’t use them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C74D4A-8150-4E71-9F33-3F070EB999D9}"/>
              </a:ext>
            </a:extLst>
          </p:cNvPr>
          <p:cNvSpPr/>
          <p:nvPr/>
        </p:nvSpPr>
        <p:spPr>
          <a:xfrm>
            <a:off x="1238966" y="5531725"/>
            <a:ext cx="1843314" cy="39342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AB71FC-E491-4BBB-9B4E-28781048C245}"/>
              </a:ext>
            </a:extLst>
          </p:cNvPr>
          <p:cNvSpPr/>
          <p:nvPr/>
        </p:nvSpPr>
        <p:spPr>
          <a:xfrm>
            <a:off x="1231005" y="4331719"/>
            <a:ext cx="1851274" cy="3934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97C027-6DC2-4DB9-8565-4D0B22C2157B}"/>
              </a:ext>
            </a:extLst>
          </p:cNvPr>
          <p:cNvSpPr/>
          <p:nvPr/>
        </p:nvSpPr>
        <p:spPr>
          <a:xfrm>
            <a:off x="1235863" y="4703824"/>
            <a:ext cx="1846416" cy="45769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4⋅1=4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19">
                <a:extLst>
                  <a:ext uri="{FF2B5EF4-FFF2-40B4-BE49-F238E27FC236}">
                    <a16:creationId xmlns:a16="http://schemas.microsoft.com/office/drawing/2014/main" id="{CCC754D3-F123-4E32-AEEB-DA7C97147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A67803D9-7B77-411D-AA52-4CEB115F2EC0}"/>
              </a:ext>
            </a:extLst>
          </p:cNvPr>
          <p:cNvSpPr/>
          <p:nvPr/>
        </p:nvSpPr>
        <p:spPr>
          <a:xfrm>
            <a:off x="1231005" y="5112895"/>
            <a:ext cx="1843314" cy="3600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9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36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739A6-3263-9546-BE17-5C3F729AE0E0}"/>
                  </a:ext>
                </a:extLst>
              </p:cNvPr>
              <p:cNvSpPr/>
              <p:nvPr/>
            </p:nvSpPr>
            <p:spPr>
              <a:xfrm>
                <a:off x="4178847" y="4311014"/>
                <a:ext cx="1545616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739A6-3263-9546-BE17-5C3F729AE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47" y="4311014"/>
                <a:ext cx="1545616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6D88B3-56DF-8644-96F0-DED3FCC499DF}"/>
                  </a:ext>
                </a:extLst>
              </p:cNvPr>
              <p:cNvSpPr/>
              <p:nvPr/>
            </p:nvSpPr>
            <p:spPr>
              <a:xfrm>
                <a:off x="4178847" y="5243988"/>
                <a:ext cx="1545616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6D88B3-56DF-8644-96F0-DED3FCC49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47" y="5243988"/>
                <a:ext cx="1545616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11">
            <a:extLst>
              <a:ext uri="{FF2B5EF4-FFF2-40B4-BE49-F238E27FC236}">
                <a16:creationId xmlns:a16="http://schemas.microsoft.com/office/drawing/2014/main" id="{A42C452B-1498-9B4F-B47B-039A68144616}"/>
              </a:ext>
            </a:extLst>
          </p:cNvPr>
          <p:cNvSpPr/>
          <p:nvPr/>
        </p:nvSpPr>
        <p:spPr>
          <a:xfrm>
            <a:off x="1211031" y="4343044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13">
            <a:extLst>
              <a:ext uri="{FF2B5EF4-FFF2-40B4-BE49-F238E27FC236}">
                <a16:creationId xmlns:a16="http://schemas.microsoft.com/office/drawing/2014/main" id="{88752432-BA2F-A340-B22A-97F8458B03D9}"/>
              </a:ext>
            </a:extLst>
          </p:cNvPr>
          <p:cNvSpPr/>
          <p:nvPr/>
        </p:nvSpPr>
        <p:spPr>
          <a:xfrm>
            <a:off x="1211031" y="5135132"/>
            <a:ext cx="1872208" cy="7920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FE162331-344A-4312-BEE3-F6CE84E3294E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2⋅1=2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FE162331-344A-4312-BEE3-F6CE84E32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6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513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You need to examine all the possible rectangles</a:t>
            </a:r>
          </a:p>
          <a:p>
            <a:r>
              <a:rPr lang="en-US" altLang="zh-TW" dirty="0"/>
              <a:t>We only consider the rectangle with utility &gt; 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8636B2-F7B2-4FF4-AFC9-0E47B95CC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83" y="3460839"/>
            <a:ext cx="2871696" cy="25338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A8F0FA8-A534-4482-B036-30928D1381C5}"/>
              </a:ext>
            </a:extLst>
          </p:cNvPr>
          <p:cNvSpPr/>
          <p:nvPr/>
        </p:nvSpPr>
        <p:spPr>
          <a:xfrm>
            <a:off x="2168519" y="4331719"/>
            <a:ext cx="919977" cy="15772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ECA9B0-A3AE-4618-893E-C2C66FB220FB}"/>
              </a:ext>
            </a:extLst>
          </p:cNvPr>
          <p:cNvSpPr/>
          <p:nvPr/>
        </p:nvSpPr>
        <p:spPr>
          <a:xfrm>
            <a:off x="1216289" y="4331719"/>
            <a:ext cx="952231" cy="15841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BE6D02-F0C0-0B49-A85B-ED517F43BCC6}"/>
                  </a:ext>
                </a:extLst>
              </p:cNvPr>
              <p:cNvSpPr/>
              <p:nvPr/>
            </p:nvSpPr>
            <p:spPr>
              <a:xfrm>
                <a:off x="3707904" y="4725144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BE6D02-F0C0-0B49-A85B-ED517F43B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25144"/>
                <a:ext cx="1545615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2D9128-555B-ED46-A82E-826EA845B8F4}"/>
                  </a:ext>
                </a:extLst>
              </p:cNvPr>
              <p:cNvSpPr/>
              <p:nvPr/>
            </p:nvSpPr>
            <p:spPr>
              <a:xfrm>
                <a:off x="5541217" y="4749273"/>
                <a:ext cx="1545615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92D9128-555B-ED46-A82E-826EA845B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7" y="4749273"/>
                <a:ext cx="1545615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58505143-FB13-4C68-B463-7A76FB027312}"/>
                  </a:ext>
                </a:extLst>
              </p:cNvPr>
              <p:cNvSpPr/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1⋅2=2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19">
                <a:extLst>
                  <a:ext uri="{FF2B5EF4-FFF2-40B4-BE49-F238E27FC236}">
                    <a16:creationId xmlns:a16="http://schemas.microsoft.com/office/drawing/2014/main" id="{58505143-FB13-4C68-B463-7A76FB027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296" y="6125518"/>
                <a:ext cx="140294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6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Number of Examined Rectangles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>
                    <a:solidFill>
                      <a:schemeClr val="tx1"/>
                    </a:solidFill>
                  </a:rPr>
                  <a:t>Total number of possible rectangles</a:t>
                </a:r>
                <a:endParaRPr lang="en-US" altLang="zh-TW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…+1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+2⋅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…+1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+…+2⋅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…+1)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2⋅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+…+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+2⋅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+…+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+…+2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2⋅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+…+2⋅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⋅2⋅(1+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⋅2⋅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=8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8C5EEF-FE95-7B4E-8D09-162075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407846" cy="5131768"/>
              </a:xfrm>
              <a:prstGeom prst="rect">
                <a:avLst/>
              </a:prstGeom>
              <a:blipFill>
                <a:blip r:embed="rId3"/>
                <a:stretch>
                  <a:fillRect l="-1305" t="-20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1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39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8551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For tie breaking</a:t>
            </a:r>
            <a:r>
              <a:rPr lang="en-US" altLang="zh-TW" dirty="0"/>
              <a:t>, we give the priority to the one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030A0"/>
                </a:solidFill>
              </a:rPr>
              <a:t>	</a:t>
            </a:r>
            <a:r>
              <a:rPr lang="en-US" altLang="zh-TW" dirty="0"/>
              <a:t>1. with the </a:t>
            </a:r>
            <a:r>
              <a:rPr lang="en-US" altLang="zh-TW" dirty="0">
                <a:solidFill>
                  <a:srgbClr val="0070C0"/>
                </a:solidFill>
              </a:rPr>
              <a:t>more internal rule IDs</a:t>
            </a:r>
            <a:r>
              <a:rPr lang="en-US" altLang="zh-TW" dirty="0"/>
              <a:t>, then…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rgbClr val="7030A0"/>
                </a:solidFill>
              </a:rPr>
              <a:t>smaller area size</a:t>
            </a:r>
            <a:r>
              <a:rPr lang="en-US" altLang="zh-TW" dirty="0"/>
              <a:t>, and then</a:t>
            </a:r>
          </a:p>
          <a:p>
            <a:pPr marL="0" indent="0">
              <a:buNone/>
            </a:pPr>
            <a:r>
              <a:rPr lang="en-US" altLang="zh-TW" dirty="0"/>
              <a:t>	3. with the </a:t>
            </a:r>
            <a:r>
              <a:rPr lang="en-US" altLang="zh-TW" dirty="0">
                <a:solidFill>
                  <a:schemeClr val="accent2"/>
                </a:solidFill>
              </a:rPr>
              <a:t>smaller internal rule ID</a:t>
            </a:r>
            <a:r>
              <a:rPr lang="en-US" altLang="zh-TW" dirty="0"/>
              <a:t> in the sequence</a:t>
            </a:r>
            <a:endParaRPr lang="en-US" altLang="zh-TW" dirty="0">
              <a:solidFill>
                <a:srgbClr val="7030A0"/>
              </a:solidFill>
            </a:endParaRPr>
          </a:p>
          <a:p>
            <a:endParaRPr lang="en-US" altLang="zh-TW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4A8788-8678-4913-A90D-3B30FF61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4690313"/>
            <a:ext cx="4531360" cy="204216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143CD3FC-3F0A-4FD3-89FE-6CF56E5EE056}"/>
              </a:ext>
            </a:extLst>
          </p:cNvPr>
          <p:cNvGrpSpPr/>
          <p:nvPr/>
        </p:nvGrpSpPr>
        <p:grpSpPr>
          <a:xfrm>
            <a:off x="5436096" y="5301208"/>
            <a:ext cx="2548599" cy="1152259"/>
            <a:chOff x="5436096" y="5301208"/>
            <a:chExt cx="2548599" cy="115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7B27107A-8968-4B07-9B7C-04400F44F8CF}"/>
                    </a:ext>
                  </a:extLst>
                </p:cNvPr>
                <p:cNvSpPr/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7B27107A-8968-4B07-9B7C-04400F44F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8">
                  <a:extLst>
                    <a:ext uri="{FF2B5EF4-FFF2-40B4-BE49-F238E27FC236}">
                      <a16:creationId xmlns:a16="http://schemas.microsoft.com/office/drawing/2014/main" id="{0D618CFE-C05C-49D6-88D8-ECDFCF844DC8}"/>
                    </a:ext>
                  </a:extLst>
                </p:cNvPr>
                <p:cNvSpPr/>
                <p:nvPr/>
              </p:nvSpPr>
              <p:spPr>
                <a:xfrm>
                  <a:off x="5436096" y="5991802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8">
                  <a:extLst>
                    <a:ext uri="{FF2B5EF4-FFF2-40B4-BE49-F238E27FC236}">
                      <a16:creationId xmlns:a16="http://schemas.microsoft.com/office/drawing/2014/main" id="{0D618CFE-C05C-49D6-88D8-ECDFCF844D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991802"/>
                  <a:ext cx="66877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8">
                  <a:extLst>
                    <a:ext uri="{FF2B5EF4-FFF2-40B4-BE49-F238E27FC236}">
                      <a16:creationId xmlns:a16="http://schemas.microsoft.com/office/drawing/2014/main" id="{09410A02-C32F-4363-ABB4-601D6286012C}"/>
                    </a:ext>
                  </a:extLst>
                </p:cNvPr>
                <p:cNvSpPr/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8">
                  <a:extLst>
                    <a:ext uri="{FF2B5EF4-FFF2-40B4-BE49-F238E27FC236}">
                      <a16:creationId xmlns:a16="http://schemas.microsoft.com/office/drawing/2014/main" id="{09410A02-C32F-4363-ABB4-601D628601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37AE15D8-50CC-4530-86A2-A956E3EECE03}"/>
                    </a:ext>
                  </a:extLst>
                </p:cNvPr>
                <p:cNvSpPr/>
                <p:nvPr/>
              </p:nvSpPr>
              <p:spPr>
                <a:xfrm>
                  <a:off x="7315922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37AE15D8-50CC-4530-86A2-A956E3EECE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922" y="5622718"/>
                  <a:ext cx="66877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13C8C5A1-4ABF-49D7-A939-845387550E9E}"/>
              </a:ext>
            </a:extLst>
          </p:cNvPr>
          <p:cNvSpPr/>
          <p:nvPr/>
        </p:nvSpPr>
        <p:spPr>
          <a:xfrm rot="942498">
            <a:off x="5335231" y="5384191"/>
            <a:ext cx="1964917" cy="677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78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different topologies of networks connecting the servers are designed for different purposes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Network Architectures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0F5192-1C1D-0B40-A304-477BBFBD504F}"/>
              </a:ext>
            </a:extLst>
          </p:cNvPr>
          <p:cNvSpPr txBox="1"/>
          <p:nvPr/>
        </p:nvSpPr>
        <p:spPr>
          <a:xfrm>
            <a:off x="6300192" y="5229200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Edge switches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81CEFF-6DF9-A64E-B3F9-BC4F78B00F1E}"/>
              </a:ext>
            </a:extLst>
          </p:cNvPr>
          <p:cNvSpPr txBox="1"/>
          <p:nvPr/>
        </p:nvSpPr>
        <p:spPr>
          <a:xfrm>
            <a:off x="6300192" y="4623519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Aggregate switches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D382B7-7CF6-434F-B537-839723E5CE63}"/>
              </a:ext>
            </a:extLst>
          </p:cNvPr>
          <p:cNvSpPr txBox="1"/>
          <p:nvPr/>
        </p:nvSpPr>
        <p:spPr>
          <a:xfrm>
            <a:off x="6300192" y="3183359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Core switches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2946E0-DBB0-0C48-B431-D714B53D8E7C}"/>
              </a:ext>
            </a:extLst>
          </p:cNvPr>
          <p:cNvSpPr txBox="1"/>
          <p:nvPr/>
        </p:nvSpPr>
        <p:spPr>
          <a:xfrm>
            <a:off x="215583" y="6353520"/>
            <a:ext cx="887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“A Scalable, Commodity Data Center Network Architecture,” in </a:t>
            </a:r>
            <a:r>
              <a:rPr kumimoji="1" lang="en-US" altLang="zh-TW" sz="1800" dirty="0"/>
              <a:t>ACM SIGCOMM 2008</a:t>
            </a:r>
            <a:endParaRPr kumimoji="1"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A74522-BCB5-CC4B-808D-AA83FFFD49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209323"/>
            <a:ext cx="5616752" cy="30675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48B397-5700-4A4E-8D66-4362BDCCEE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57" y="110337"/>
            <a:ext cx="2904070" cy="174244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40F92E-C9C0-414A-8331-F76CB66964CE}"/>
              </a:ext>
            </a:extLst>
          </p:cNvPr>
          <p:cNvSpPr txBox="1"/>
          <p:nvPr/>
        </p:nvSpPr>
        <p:spPr>
          <a:xfrm>
            <a:off x="251520" y="2673017"/>
            <a:ext cx="563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UCSD </a:t>
            </a:r>
            <a:r>
              <a:rPr kumimoji="1" lang="en-US" altLang="zh-TW" dirty="0">
                <a:solidFill>
                  <a:srgbClr val="0070C0"/>
                </a:solidFill>
              </a:rPr>
              <a:t>Fat-Tree</a:t>
            </a:r>
            <a:r>
              <a:rPr kumimoji="1" lang="en-US" altLang="zh-TW" dirty="0"/>
              <a:t> data center architecture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51498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Choose the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8551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For tie breaking</a:t>
            </a:r>
            <a:r>
              <a:rPr lang="en-US" altLang="zh-TW" dirty="0"/>
              <a:t>, we give the priority to the one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7030A0"/>
                </a:solidFill>
              </a:rPr>
              <a:t>	</a:t>
            </a:r>
            <a:r>
              <a:rPr lang="en-US" altLang="zh-TW" dirty="0"/>
              <a:t>1. with the </a:t>
            </a:r>
            <a:r>
              <a:rPr lang="en-US" altLang="zh-TW" dirty="0">
                <a:solidFill>
                  <a:srgbClr val="0070C0"/>
                </a:solidFill>
              </a:rPr>
              <a:t>more internal rule IDs</a:t>
            </a:r>
            <a:r>
              <a:rPr lang="en-US" altLang="zh-TW" dirty="0"/>
              <a:t>, then…</a:t>
            </a:r>
          </a:p>
          <a:p>
            <a:pPr marL="0" indent="0">
              <a:buNone/>
            </a:pPr>
            <a:r>
              <a:rPr lang="en-US" altLang="zh-TW" dirty="0"/>
              <a:t>	2. with the </a:t>
            </a:r>
            <a:r>
              <a:rPr lang="en-US" altLang="zh-TW" dirty="0">
                <a:solidFill>
                  <a:srgbClr val="7030A0"/>
                </a:solidFill>
              </a:rPr>
              <a:t>smaller area size</a:t>
            </a:r>
            <a:r>
              <a:rPr lang="en-US" altLang="zh-TW" dirty="0"/>
              <a:t>, and then</a:t>
            </a:r>
          </a:p>
          <a:p>
            <a:pPr marL="0" indent="0">
              <a:buNone/>
            </a:pPr>
            <a:r>
              <a:rPr lang="en-US" altLang="zh-TW" dirty="0"/>
              <a:t>	3. with the </a:t>
            </a:r>
            <a:r>
              <a:rPr lang="en-US" altLang="zh-TW" dirty="0">
                <a:solidFill>
                  <a:schemeClr val="accent2"/>
                </a:solidFill>
              </a:rPr>
              <a:t>smaller internal rule ID</a:t>
            </a:r>
            <a:r>
              <a:rPr lang="en-US" altLang="zh-TW" dirty="0"/>
              <a:t> in the sequence</a:t>
            </a:r>
            <a:endParaRPr lang="en-US" altLang="zh-TW" dirty="0">
              <a:solidFill>
                <a:srgbClr val="7030A0"/>
              </a:solidFill>
            </a:endParaRPr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06A0E5-7CE6-4837-B014-3FE8605C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4690800"/>
            <a:ext cx="4535817" cy="2033802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8B164120-9392-490F-B2F3-108C7C3A300D}"/>
              </a:ext>
            </a:extLst>
          </p:cNvPr>
          <p:cNvGrpSpPr/>
          <p:nvPr/>
        </p:nvGrpSpPr>
        <p:grpSpPr>
          <a:xfrm>
            <a:off x="5436096" y="5301208"/>
            <a:ext cx="2362650" cy="1152259"/>
            <a:chOff x="5436096" y="5301208"/>
            <a:chExt cx="2362650" cy="115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8">
                  <a:extLst>
                    <a:ext uri="{FF2B5EF4-FFF2-40B4-BE49-F238E27FC236}">
                      <a16:creationId xmlns:a16="http://schemas.microsoft.com/office/drawing/2014/main" id="{55A74982-E665-479A-9B4F-5DF3B2FCE1FC}"/>
                    </a:ext>
                  </a:extLst>
                </p:cNvPr>
                <p:cNvSpPr/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8">
                  <a:extLst>
                    <a:ext uri="{FF2B5EF4-FFF2-40B4-BE49-F238E27FC236}">
                      <a16:creationId xmlns:a16="http://schemas.microsoft.com/office/drawing/2014/main" id="{55A74982-E665-479A-9B4F-5DF3B2FC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301208"/>
                  <a:ext cx="6687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DF19B1-9639-4E5A-BC5E-A1D1A3EDE078}"/>
                    </a:ext>
                  </a:extLst>
                </p:cNvPr>
                <p:cNvSpPr/>
                <p:nvPr/>
              </p:nvSpPr>
              <p:spPr>
                <a:xfrm>
                  <a:off x="5436096" y="5991802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DF19B1-9639-4E5A-BC5E-A1D1A3EDE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96" y="5991802"/>
                  <a:ext cx="48282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8">
                  <a:extLst>
                    <a:ext uri="{FF2B5EF4-FFF2-40B4-BE49-F238E27FC236}">
                      <a16:creationId xmlns:a16="http://schemas.microsoft.com/office/drawing/2014/main" id="{17B48972-0177-4483-AAFC-1B410EEA9FB2}"/>
                    </a:ext>
                  </a:extLst>
                </p:cNvPr>
                <p:cNvSpPr/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8">
                  <a:extLst>
                    <a:ext uri="{FF2B5EF4-FFF2-40B4-BE49-F238E27FC236}">
                      <a16:creationId xmlns:a16="http://schemas.microsoft.com/office/drawing/2014/main" id="{17B48972-0177-4483-AAFC-1B410EEA9F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5622718"/>
                  <a:ext cx="66877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18">
                  <a:extLst>
                    <a:ext uri="{FF2B5EF4-FFF2-40B4-BE49-F238E27FC236}">
                      <a16:creationId xmlns:a16="http://schemas.microsoft.com/office/drawing/2014/main" id="{565D0DFD-6E2D-4A88-BCA8-22083D3B7A4F}"/>
                    </a:ext>
                  </a:extLst>
                </p:cNvPr>
                <p:cNvSpPr/>
                <p:nvPr/>
              </p:nvSpPr>
              <p:spPr>
                <a:xfrm>
                  <a:off x="7315922" y="5622718"/>
                  <a:ext cx="48282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altLang="zh-TW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18">
                  <a:extLst>
                    <a:ext uri="{FF2B5EF4-FFF2-40B4-BE49-F238E27FC236}">
                      <a16:creationId xmlns:a16="http://schemas.microsoft.com/office/drawing/2014/main" id="{565D0DFD-6E2D-4A88-BCA8-22083D3B7A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922" y="5622718"/>
                  <a:ext cx="482824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E5CEF14A-CEE4-4893-8D0C-5B6DFE4BBAA8}"/>
              </a:ext>
            </a:extLst>
          </p:cNvPr>
          <p:cNvSpPr/>
          <p:nvPr/>
        </p:nvSpPr>
        <p:spPr>
          <a:xfrm>
            <a:off x="5410623" y="5193195"/>
            <a:ext cx="668773" cy="67768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84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41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46D8B77-C04E-492A-B413-47AAA7B635BC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155190" y="4143646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90" y="4143646"/>
              <a:ext cx="2871696" cy="253384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7014C5-8EFB-7A4D-8A54-C2E08783F29C}"/>
                </a:ext>
              </a:extLst>
            </p:cNvPr>
            <p:cNvSpPr/>
            <p:nvPr/>
          </p:nvSpPr>
          <p:spPr>
            <a:xfrm>
              <a:off x="971600" y="4969196"/>
              <a:ext cx="1872208" cy="864095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361609" y="4781129"/>
                <a:ext cx="318119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609" y="4781129"/>
                <a:ext cx="3181192" cy="1569660"/>
              </a:xfrm>
              <a:prstGeom prst="rect">
                <a:avLst/>
              </a:prstGeom>
              <a:blipFill>
                <a:blip r:embed="rId5"/>
                <a:stretch>
                  <a:fillRect b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7542F5C-D7AB-4618-A876-4F8CCCC04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39091"/>
              </p:ext>
            </p:extLst>
          </p:nvPr>
        </p:nvGraphicFramePr>
        <p:xfrm>
          <a:off x="3326447" y="2732461"/>
          <a:ext cx="562848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292B232A-D4FC-4C91-B7BB-3130F1904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221529" y="1779575"/>
            <a:ext cx="6005839" cy="36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22028C-F276-46FC-A688-1BF25FCD53C2}"/>
                  </a:ext>
                </a:extLst>
              </p:cNvPr>
              <p:cNvSpPr/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22028C-F276-46FC-A688-1BF25FCD5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761E352-5505-405B-966A-9F0C5F4779FB}"/>
              </a:ext>
            </a:extLst>
          </p:cNvPr>
          <p:cNvSpPr/>
          <p:nvPr/>
        </p:nvSpPr>
        <p:spPr>
          <a:xfrm rot="16200000">
            <a:off x="4911198" y="1577633"/>
            <a:ext cx="1643839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7BA1141-68B4-48BD-A463-11BBC3940E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43" y="2276872"/>
            <a:ext cx="2942190" cy="17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42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382905-521A-4893-AC26-3E897855F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2560" y="927607"/>
            <a:ext cx="4536504" cy="246856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F85138-5D39-4E58-A6E8-AD3C1D4596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0592" y="4664171"/>
            <a:ext cx="2880320" cy="2087574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46D8B77-C04E-492A-B413-47AAA7B635BC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155190" y="4143646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90" y="4143646"/>
              <a:ext cx="2871696" cy="253384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7014C5-8EFB-7A4D-8A54-C2E08783F29C}"/>
                </a:ext>
              </a:extLst>
            </p:cNvPr>
            <p:cNvSpPr/>
            <p:nvPr/>
          </p:nvSpPr>
          <p:spPr>
            <a:xfrm>
              <a:off x="971600" y="4969196"/>
              <a:ext cx="1872208" cy="86409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362359" y="4625360"/>
                <a:ext cx="2565061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359" y="4625360"/>
                <a:ext cx="2565061" cy="1938992"/>
              </a:xfrm>
              <a:prstGeom prst="rect">
                <a:avLst/>
              </a:prstGeom>
              <a:blipFill>
                <a:blip r:embed="rId7"/>
                <a:stretch>
                  <a:fillRect b="-4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33967"/>
              </p:ext>
            </p:extLst>
          </p:nvPr>
        </p:nvGraphicFramePr>
        <p:xfrm>
          <a:off x="3362359" y="228598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pic>
        <p:nvPicPr>
          <p:cNvPr id="13" name="圖片 12">
            <a:extLst>
              <a:ext uri="{FF2B5EF4-FFF2-40B4-BE49-F238E27FC236}">
                <a16:creationId xmlns:a16="http://schemas.microsoft.com/office/drawing/2014/main" id="{54B393FE-4E3F-4EE7-8307-81978C897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21529" y="1779575"/>
            <a:ext cx="6005839" cy="3600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C7E833B-F266-4EC1-BB8C-3710F91E61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43" y="2276872"/>
            <a:ext cx="2942190" cy="1763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A5D275D-784E-40E9-909B-46C24C6C1B01}"/>
                  </a:ext>
                </a:extLst>
              </p:cNvPr>
              <p:cNvSpPr/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A5D275D-784E-40E9-909B-46C24C6C1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99" y="4826844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ym typeface="Wingdings" panose="05000000000000000000" pitchFamily="2" charset="2"/>
              </a:rPr>
              <a:t>Regard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the remaining rules </a:t>
            </a:r>
            <a:r>
              <a:rPr lang="en-US" altLang="zh-TW" dirty="0">
                <a:solidFill>
                  <a:srgbClr val="00B050"/>
                </a:solidFill>
                <a:sym typeface="Wingdings" panose="05000000000000000000" pitchFamily="2" charset="2"/>
              </a:rPr>
              <a:t>as a new set of rules</a:t>
            </a:r>
            <a:endParaRPr lang="en-US" altLang="zh-TW" dirty="0">
              <a:solidFill>
                <a:srgbClr val="00B05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B18C53-E13F-4DAB-9457-AF76A9606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4001294"/>
            <a:ext cx="2871696" cy="2533849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177492"/>
              </p:ext>
            </p:extLst>
          </p:nvPr>
        </p:nvGraphicFramePr>
        <p:xfrm>
          <a:off x="3362359" y="228598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F79FC843-71CE-42AA-89F3-0DBB5AF3611F}"/>
                  </a:ext>
                </a:extLst>
              </p:cNvPr>
              <p:cNvSpPr/>
              <p:nvPr/>
            </p:nvSpPr>
            <p:spPr>
              <a:xfrm>
                <a:off x="1169552" y="5661248"/>
                <a:ext cx="942468" cy="382511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F79FC843-71CE-42AA-89F3-0DBB5AF36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5661248"/>
                <a:ext cx="942468" cy="382511"/>
              </a:xfrm>
              <a:prstGeom prst="rect">
                <a:avLst/>
              </a:prstGeom>
              <a:blipFill>
                <a:blip r:embed="rId6"/>
                <a:stretch>
                  <a:fillRect b="-615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D9D49BF2-EAA3-48A8-836A-8EFCA7D4EE0D}"/>
                  </a:ext>
                </a:extLst>
              </p:cNvPr>
              <p:cNvSpPr/>
              <p:nvPr/>
            </p:nvSpPr>
            <p:spPr>
              <a:xfrm>
                <a:off x="1169552" y="6058379"/>
                <a:ext cx="1818272" cy="434495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D9D49BF2-EAA3-48A8-836A-8EFCA7D4E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6058379"/>
                <a:ext cx="1818272" cy="434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E454C287-E0C5-47D3-8CEE-FA018EBC44B3}"/>
                  </a:ext>
                </a:extLst>
              </p:cNvPr>
              <p:cNvSpPr/>
              <p:nvPr/>
            </p:nvSpPr>
            <p:spPr>
              <a:xfrm>
                <a:off x="2527930" y="4857375"/>
                <a:ext cx="459893" cy="1620290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E454C287-E0C5-47D3-8CEE-FA018EBC4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30" y="4857375"/>
                <a:ext cx="459893" cy="1620290"/>
              </a:xfrm>
              <a:prstGeom prst="rect">
                <a:avLst/>
              </a:prstGeom>
              <a:blipFill>
                <a:blip r:embed="rId8"/>
                <a:stretch>
                  <a:fillRect l="-2564" r="-256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ADF3D710-EB5B-4B00-8ABD-862DE0B32791}"/>
                  </a:ext>
                </a:extLst>
              </p:cNvPr>
              <p:cNvSpPr/>
              <p:nvPr/>
            </p:nvSpPr>
            <p:spPr>
              <a:xfrm>
                <a:off x="1169552" y="4857375"/>
                <a:ext cx="1818272" cy="792089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TW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2">
                <a:extLst>
                  <a:ext uri="{FF2B5EF4-FFF2-40B4-BE49-F238E27FC236}">
                    <a16:creationId xmlns:a16="http://schemas.microsoft.com/office/drawing/2014/main" id="{ADF3D710-EB5B-4B00-8ABD-862DE0B32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2" y="4857375"/>
                <a:ext cx="1818272" cy="792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9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7CB743D8-6646-4A61-89BF-E9F8CA9705C6}"/>
                  </a:ext>
                </a:extLst>
              </p:cNvPr>
              <p:cNvSpPr/>
              <p:nvPr/>
            </p:nvSpPr>
            <p:spPr>
              <a:xfrm>
                <a:off x="276739" y="2443321"/>
                <a:ext cx="2871696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𝒖𝒕𝒊𝒍𝒊𝒕𝒚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7CB743D8-6646-4A61-89BF-E9F8CA970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9" y="2443321"/>
                <a:ext cx="2871696" cy="1153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/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644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Find the rectangle with the maximum utility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/>
              <p:nvPr/>
            </p:nvSpPr>
            <p:spPr>
              <a:xfrm>
                <a:off x="3222192" y="4890502"/>
                <a:ext cx="318119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8">
                <a:extLst>
                  <a:ext uri="{FF2B5EF4-FFF2-40B4-BE49-F238E27FC236}">
                    <a16:creationId xmlns:a16="http://schemas.microsoft.com/office/drawing/2014/main" id="{C82E6991-FB91-4C50-A666-4901E6F97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92" y="4890502"/>
                <a:ext cx="3181192" cy="1569660"/>
              </a:xfrm>
              <a:prstGeom prst="rect">
                <a:avLst/>
              </a:prstGeom>
              <a:blipFill>
                <a:blip r:embed="rId4"/>
                <a:stretch>
                  <a:fillRect b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8569"/>
              </p:ext>
            </p:extLst>
          </p:nvPr>
        </p:nvGraphicFramePr>
        <p:xfrm>
          <a:off x="3347864" y="2580822"/>
          <a:ext cx="562848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6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8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30223"/>
              </p:ext>
            </p:extLst>
          </p:nvPr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69A3C0F9-FF47-40DD-9171-240235C4CE09}"/>
              </a:ext>
            </a:extLst>
          </p:cNvPr>
          <p:cNvSpPr/>
          <p:nvPr/>
        </p:nvSpPr>
        <p:spPr>
          <a:xfrm rot="16200000">
            <a:off x="6155668" y="1547802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FA588E7-C361-418A-8F43-253A4BC0C2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46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80989"/>
              </p:ext>
            </p:extLst>
          </p:nvPr>
        </p:nvGraphicFramePr>
        <p:xfrm>
          <a:off x="3347864" y="2580822"/>
          <a:ext cx="562848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D4E55340-D053-4777-814C-C0637F6EA7D4}"/>
              </a:ext>
            </a:extLst>
          </p:cNvPr>
          <p:cNvSpPr/>
          <p:nvPr/>
        </p:nvSpPr>
        <p:spPr>
          <a:xfrm>
            <a:off x="1142584" y="5628190"/>
            <a:ext cx="1872208" cy="8640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2564035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2564035" cy="1569660"/>
              </a:xfrm>
              <a:prstGeom prst="rect">
                <a:avLst/>
              </a:prstGeom>
              <a:blipFill>
                <a:blip r:embed="rId9"/>
                <a:stretch>
                  <a:fillRect b="-3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99219"/>
              </p:ext>
            </p:extLst>
          </p:nvPr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95C5162-114A-486E-AD3A-E59B7E97EC25}"/>
              </a:ext>
            </a:extLst>
          </p:cNvPr>
          <p:cNvSpPr/>
          <p:nvPr/>
        </p:nvSpPr>
        <p:spPr>
          <a:xfrm rot="16200000">
            <a:off x="7261276" y="1554621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A45C14-2AF9-41C7-AC01-D8573AD98D80}"/>
              </a:ext>
            </a:extLst>
          </p:cNvPr>
          <p:cNvCxnSpPr>
            <a:cxnSpLocks/>
          </p:cNvCxnSpPr>
          <p:nvPr/>
        </p:nvCxnSpPr>
        <p:spPr>
          <a:xfrm>
            <a:off x="3347864" y="5877272"/>
            <a:ext cx="252028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9184C70-700C-49D8-95A9-BE50B1E2155B}"/>
              </a:ext>
            </a:extLst>
          </p:cNvPr>
          <p:cNvCxnSpPr>
            <a:cxnSpLocks/>
          </p:cNvCxnSpPr>
          <p:nvPr/>
        </p:nvCxnSpPr>
        <p:spPr>
          <a:xfrm>
            <a:off x="3347864" y="6237312"/>
            <a:ext cx="252028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blipFill>
                <a:blip r:embed="rId12"/>
                <a:stretch>
                  <a:fillRect l="-1973" t="-5839" r="-197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>
            <a:extLst>
              <a:ext uri="{FF2B5EF4-FFF2-40B4-BE49-F238E27FC236}">
                <a16:creationId xmlns:a16="http://schemas.microsoft.com/office/drawing/2014/main" id="{74CB4FAD-DE2D-413C-ADDA-BB7B6CB5B4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47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Rewrite the </a:t>
            </a:r>
            <a:r>
              <a:rPr lang="en-US" altLang="zh-TW" dirty="0">
                <a:solidFill>
                  <a:srgbClr val="00B050"/>
                </a:solidFill>
              </a:rPr>
              <a:t>remaining rules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8C24C-6FEA-4CCC-B255-5909B78CF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75276"/>
            <a:ext cx="4031432" cy="1014881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A6A40D8-5794-4D91-B265-AC8AF58867C5}"/>
              </a:ext>
            </a:extLst>
          </p:cNvPr>
          <p:cNvGraphicFramePr>
            <a:graphicFrameLocks noGrp="1"/>
          </p:cNvGraphicFramePr>
          <p:nvPr/>
        </p:nvGraphicFramePr>
        <p:xfrm>
          <a:off x="3347864" y="2580822"/>
          <a:ext cx="562848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DB63CED-4AD7-4FFE-B2C7-29B1673F4618}"/>
              </a:ext>
            </a:extLst>
          </p:cNvPr>
          <p:cNvGrpSpPr/>
          <p:nvPr/>
        </p:nvGrpSpPr>
        <p:grpSpPr>
          <a:xfrm>
            <a:off x="323528" y="4001294"/>
            <a:ext cx="2871696" cy="2533849"/>
            <a:chOff x="323528" y="4001294"/>
            <a:chExt cx="2871696" cy="2533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4B18C53-E13F-4DAB-9457-AF76A960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28" y="4001294"/>
              <a:ext cx="2871696" cy="25338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/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2">
                  <a:extLst>
                    <a:ext uri="{FF2B5EF4-FFF2-40B4-BE49-F238E27FC236}">
                      <a16:creationId xmlns:a16="http://schemas.microsoft.com/office/drawing/2014/main" id="{F79FC843-71CE-42AA-89F3-0DBB5AF36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5661248"/>
                  <a:ext cx="942468" cy="382511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/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2">
                  <a:extLst>
                    <a:ext uri="{FF2B5EF4-FFF2-40B4-BE49-F238E27FC236}">
                      <a16:creationId xmlns:a16="http://schemas.microsoft.com/office/drawing/2014/main" id="{D9D49BF2-EAA3-48A8-836A-8EFCA7D4E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6058379"/>
                  <a:ext cx="1818272" cy="434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/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b="1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2">
                  <a:extLst>
                    <a:ext uri="{FF2B5EF4-FFF2-40B4-BE49-F238E27FC236}">
                      <a16:creationId xmlns:a16="http://schemas.microsoft.com/office/drawing/2014/main" id="{E454C287-E0C5-47D3-8CEE-FA018EBC4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930" y="4857375"/>
                  <a:ext cx="459893" cy="1620290"/>
                </a:xfrm>
                <a:prstGeom prst="rect">
                  <a:avLst/>
                </a:prstGeom>
                <a:blipFill>
                  <a:blip r:embed="rId7"/>
                  <a:stretch>
                    <a:fillRect l="-2564" r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/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TW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2">
                  <a:extLst>
                    <a:ext uri="{FF2B5EF4-FFF2-40B4-BE49-F238E27FC236}">
                      <a16:creationId xmlns:a16="http://schemas.microsoft.com/office/drawing/2014/main" id="{ADF3D710-EB5B-4B00-8ABD-862DE0B327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552" y="4857375"/>
                  <a:ext cx="1818272" cy="7920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/>
              <p:nvPr/>
            </p:nvSpPr>
            <p:spPr>
              <a:xfrm>
                <a:off x="3403733" y="4857375"/>
                <a:ext cx="249292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𝑭𝒘𝒅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9971B-8AF8-4639-A18C-2C9FA152B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33" y="4857375"/>
                <a:ext cx="2492927" cy="830997"/>
              </a:xfrm>
              <a:prstGeom prst="rect">
                <a:avLst/>
              </a:prstGeom>
              <a:blipFill>
                <a:blip r:embed="rId9"/>
                <a:stretch>
                  <a:fillRect b="-11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8AB8241-EAA6-4548-B05E-0A7F72B02F1B}"/>
              </a:ext>
            </a:extLst>
          </p:cNvPr>
          <p:cNvGraphicFramePr>
            <a:graphicFrameLocks noGrp="1"/>
          </p:cNvGraphicFramePr>
          <p:nvPr/>
        </p:nvGraphicFramePr>
        <p:xfrm>
          <a:off x="-5827230" y="2071270"/>
          <a:ext cx="56284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120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1407120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a:t>R5</a:t>
                      </a:r>
                      <a:endParaRPr lang="zh-TW" altLang="en-US" sz="2000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95C5162-114A-486E-AD3A-E59B7E97EC25}"/>
              </a:ext>
            </a:extLst>
          </p:cNvPr>
          <p:cNvSpPr/>
          <p:nvPr/>
        </p:nvSpPr>
        <p:spPr>
          <a:xfrm rot="16200000">
            <a:off x="7261276" y="1554621"/>
            <a:ext cx="1440160" cy="73805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234209-3865-429E-9822-1D6E313D1B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72" y="2580822"/>
            <a:ext cx="3185912" cy="1422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/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removed because they are fully covered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E0396D-38D9-405C-97B8-151C04D2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48" y="3897960"/>
                <a:ext cx="4944702" cy="830997"/>
              </a:xfrm>
              <a:prstGeom prst="rect">
                <a:avLst/>
              </a:prstGeom>
              <a:blipFill>
                <a:blip r:embed="rId11"/>
                <a:stretch>
                  <a:fillRect l="-1973" t="-5839" r="-1973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>
            <a:extLst>
              <a:ext uri="{FF2B5EF4-FFF2-40B4-BE49-F238E27FC236}">
                <a16:creationId xmlns:a16="http://schemas.microsoft.com/office/drawing/2014/main" id="{04C229B5-7CA1-4D33-8E6B-00AB4DF6EEF6}"/>
              </a:ext>
            </a:extLst>
          </p:cNvPr>
          <p:cNvSpPr/>
          <p:nvPr/>
        </p:nvSpPr>
        <p:spPr>
          <a:xfrm>
            <a:off x="1142584" y="5661248"/>
            <a:ext cx="1872208" cy="8640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/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TW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65367AC-3ED3-4FF8-BC08-0B2AF05F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54" y="5626738"/>
                <a:ext cx="942886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799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The related problems are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optimal algorithm for these problems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“Too many SDN rules? Compress them with MINNIE,” in IEEE ICC 2015</a:t>
            </a:r>
            <a:endParaRPr lang="en-US" altLang="zh-TW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“Optimizing the One Big Switch Abstraction in Software-Defined Networks,” in ACM </a:t>
            </a:r>
            <a:r>
              <a:rPr lang="en-US" altLang="zh-TW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CoNext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2013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“Palette: Distributing tables in software-defined networks,” in IEEE INFOCOM 2013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1682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#Bits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IngressID1	EgressID2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#switches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switchID</a:t>
            </a: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 		capacity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#links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switchID1 	switchID2 	weight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#rules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C08220-09B6-45B4-A0CD-655BA7629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1456146"/>
            <a:ext cx="4543708" cy="27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different topologies of networks connecting the servers are designed for different purposes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Network Architectures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81CEFF-6DF9-A64E-B3F9-BC4F78B00F1E}"/>
              </a:ext>
            </a:extLst>
          </p:cNvPr>
          <p:cNvSpPr txBox="1"/>
          <p:nvPr/>
        </p:nvSpPr>
        <p:spPr>
          <a:xfrm>
            <a:off x="6185321" y="468016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Level 2 switches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CD382B7-7CF6-434F-B537-839723E5CE63}"/>
              </a:ext>
            </a:extLst>
          </p:cNvPr>
          <p:cNvSpPr txBox="1"/>
          <p:nvPr/>
        </p:nvSpPr>
        <p:spPr>
          <a:xfrm>
            <a:off x="6127886" y="3179765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Level 1 switches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7566CF-28AC-2245-8DD9-9F874C7AF92A}"/>
              </a:ext>
            </a:extLst>
          </p:cNvPr>
          <p:cNvSpPr txBox="1"/>
          <p:nvPr/>
        </p:nvSpPr>
        <p:spPr>
          <a:xfrm>
            <a:off x="251520" y="2673017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Microsoft </a:t>
            </a:r>
            <a:r>
              <a:rPr kumimoji="1" lang="en-US" altLang="zh-TW" dirty="0" err="1">
                <a:solidFill>
                  <a:srgbClr val="0070C0"/>
                </a:solidFill>
              </a:rPr>
              <a:t>BCube</a:t>
            </a:r>
            <a:r>
              <a:rPr kumimoji="1" lang="en-US" altLang="zh-TW" dirty="0"/>
              <a:t> data center architecture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27DD336-8B00-DB49-9D9A-BCA04D36DC70}"/>
              </a:ext>
            </a:extLst>
          </p:cNvPr>
          <p:cNvGrpSpPr/>
          <p:nvPr/>
        </p:nvGrpSpPr>
        <p:grpSpPr>
          <a:xfrm>
            <a:off x="174944" y="3183359"/>
            <a:ext cx="5758322" cy="2803732"/>
            <a:chOff x="277654" y="3251001"/>
            <a:chExt cx="5758322" cy="280373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70320B-5AD7-4347-ADC7-5200D9984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654" y="3342126"/>
              <a:ext cx="5494106" cy="271260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5BD21CF-C452-A545-BD46-A5A8BD56C37B}"/>
                </a:ext>
              </a:extLst>
            </p:cNvPr>
            <p:cNvSpPr/>
            <p:nvPr/>
          </p:nvSpPr>
          <p:spPr>
            <a:xfrm>
              <a:off x="5282243" y="3251001"/>
              <a:ext cx="621625" cy="261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2E23ED3-8D07-CA44-B4E9-394BE067B5D6}"/>
                </a:ext>
              </a:extLst>
            </p:cNvPr>
            <p:cNvSpPr/>
            <p:nvPr/>
          </p:nvSpPr>
          <p:spPr>
            <a:xfrm>
              <a:off x="5505432" y="4786119"/>
              <a:ext cx="530544" cy="374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FC49FA-1385-C846-A950-998E8DC48915}"/>
              </a:ext>
            </a:extLst>
          </p:cNvPr>
          <p:cNvSpPr txBox="1"/>
          <p:nvPr/>
        </p:nvSpPr>
        <p:spPr>
          <a:xfrm>
            <a:off x="215583" y="6093296"/>
            <a:ext cx="697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“</a:t>
            </a:r>
            <a:r>
              <a:rPr lang="en-US" altLang="zh-TW" sz="1800" dirty="0" err="1"/>
              <a:t>BCube</a:t>
            </a:r>
            <a:r>
              <a:rPr lang="en-US" altLang="zh-TW" sz="1800" dirty="0"/>
              <a:t>: A High Performance, Server-centric Network Architecture </a:t>
            </a:r>
            <a:br>
              <a:rPr lang="en-US" altLang="zh-TW" sz="1800" dirty="0"/>
            </a:br>
            <a:r>
              <a:rPr lang="en-US" altLang="zh-TW" sz="1800" dirty="0"/>
              <a:t>for Modular Data Centers,” in </a:t>
            </a:r>
            <a:r>
              <a:rPr kumimoji="1" lang="en-US" altLang="zh-TW" sz="1800" dirty="0"/>
              <a:t>ACM SIGCOMM 2009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1286875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1682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0	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 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1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2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 	1 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	2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0*		00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01		1*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*		11		Drop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11		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10		0*		Permit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*		*		Drop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C08220-09B6-45B4-A0CD-655BA7629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756" y="3768997"/>
            <a:ext cx="4543708" cy="27238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233008-F692-468E-8E0E-795D52143B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54079"/>
            <a:ext cx="4031432" cy="1014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38B3C0-1317-4193-803C-0C2FBF1111DD}"/>
                  </a:ext>
                </a:extLst>
              </p:cNvPr>
              <p:cNvSpPr/>
              <p:nvPr/>
            </p:nvSpPr>
            <p:spPr>
              <a:xfrm>
                <a:off x="4788024" y="27841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738B3C0-1317-4193-803C-0C2FBF11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784127"/>
                <a:ext cx="1193917" cy="461665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0B08EDB-EAD3-4C5D-9A9E-B5EAD7953D2D}"/>
                  </a:ext>
                </a:extLst>
              </p:cNvPr>
              <p:cNvSpPr/>
              <p:nvPr/>
            </p:nvSpPr>
            <p:spPr>
              <a:xfrm>
                <a:off x="5981941" y="27832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0B08EDB-EAD3-4C5D-9A9E-B5EAD7953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41" y="2783227"/>
                <a:ext cx="1193917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153BC8-5A54-4C2A-8440-A82935E9599D}"/>
                  </a:ext>
                </a:extLst>
              </p:cNvPr>
              <p:cNvSpPr/>
              <p:nvPr/>
            </p:nvSpPr>
            <p:spPr>
              <a:xfrm>
                <a:off x="7175858" y="2783227"/>
                <a:ext cx="11939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C153BC8-5A54-4C2A-8440-A82935E95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58" y="2783227"/>
                <a:ext cx="1193917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19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output.txt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096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#tables(#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switchesOfPath</a:t>
            </a: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switchID1		#entriesOfTable1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switchID2		#entriesOfTable2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SrcIP1		DstIP2		action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PS: You need to return all the tables of switches on the path even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if the number of entries of the table is empty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165992-C5BC-4574-9366-327A4045E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9960"/>
              </p:ext>
            </p:extLst>
          </p:nvPr>
        </p:nvGraphicFramePr>
        <p:xfrm>
          <a:off x="-5941168" y="36512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1EB78C-FA82-4AF4-98F9-81E741861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42928"/>
              </p:ext>
            </p:extLst>
          </p:nvPr>
        </p:nvGraphicFramePr>
        <p:xfrm>
          <a:off x="-5941168" y="240000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17370AE-159C-4E36-961D-E9BCBE2E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722"/>
              </p:ext>
            </p:extLst>
          </p:nvPr>
        </p:nvGraphicFramePr>
        <p:xfrm>
          <a:off x="-5941168" y="4466102"/>
          <a:ext cx="388843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12" name="群組 11">
            <a:extLst>
              <a:ext uri="{FF2B5EF4-FFF2-40B4-BE49-F238E27FC236}">
                <a16:creationId xmlns:a16="http://schemas.microsoft.com/office/drawing/2014/main" id="{875D5609-FB44-4633-BCFB-0401549F2CF6}"/>
              </a:ext>
            </a:extLst>
          </p:cNvPr>
          <p:cNvGrpSpPr/>
          <p:nvPr/>
        </p:nvGrpSpPr>
        <p:grpSpPr>
          <a:xfrm>
            <a:off x="5901204" y="414217"/>
            <a:ext cx="3179841" cy="4418097"/>
            <a:chOff x="5901204" y="414217"/>
            <a:chExt cx="3179841" cy="441809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7BF8619-F528-436D-8770-AAC6FD56BEFF}"/>
                </a:ext>
              </a:extLst>
            </p:cNvPr>
            <p:cNvGrpSpPr/>
            <p:nvPr/>
          </p:nvGrpSpPr>
          <p:grpSpPr>
            <a:xfrm>
              <a:off x="6704781" y="764704"/>
              <a:ext cx="2376264" cy="3960440"/>
              <a:chOff x="6704781" y="764704"/>
              <a:chExt cx="2376264" cy="396044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4E5B9EE-80F7-4D61-9F9D-030F7654816A}"/>
                  </a:ext>
                </a:extLst>
              </p:cNvPr>
              <p:cNvSpPr/>
              <p:nvPr/>
            </p:nvSpPr>
            <p:spPr>
              <a:xfrm>
                <a:off x="6704781" y="2439682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D5C63E7-6F56-434D-B6C6-5EF5C754A21C}"/>
                  </a:ext>
                </a:extLst>
              </p:cNvPr>
              <p:cNvSpPr/>
              <p:nvPr/>
            </p:nvSpPr>
            <p:spPr>
              <a:xfrm>
                <a:off x="6704781" y="4084414"/>
                <a:ext cx="2376264" cy="6407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1E1E8E-F0D9-445F-A88F-0F65C0021C1C}"/>
                  </a:ext>
                </a:extLst>
              </p:cNvPr>
              <p:cNvSpPr/>
              <p:nvPr/>
            </p:nvSpPr>
            <p:spPr>
              <a:xfrm>
                <a:off x="6704781" y="764704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3DF4E7F-BA58-4D6A-A96C-67E68333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1204" y="414217"/>
              <a:ext cx="3179841" cy="441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output.txt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00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01		1*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11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0*		*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	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1*		11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11		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10		0*		Permit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7030A0"/>
                </a:solidFill>
                <a:ea typeface="Cambria Math" panose="02040503050406030204" pitchFamily="18" charset="0"/>
              </a:rPr>
              <a:t>1*		*		Drop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2		2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1*		*		</a:t>
            </a: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Fwd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0*		*		</a:t>
            </a:r>
            <a:r>
              <a:rPr lang="en-US" altLang="zh-CN" dirty="0" err="1">
                <a:solidFill>
                  <a:srgbClr val="00B050"/>
                </a:solidFill>
                <a:ea typeface="Cambria Math" panose="02040503050406030204" pitchFamily="18" charset="0"/>
              </a:rPr>
              <a:t>Fwd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165992-C5BC-4574-9366-327A4045EA9A}"/>
              </a:ext>
            </a:extLst>
          </p:cNvPr>
          <p:cNvGraphicFramePr>
            <a:graphicFrameLocks noGrp="1"/>
          </p:cNvGraphicFramePr>
          <p:nvPr/>
        </p:nvGraphicFramePr>
        <p:xfrm>
          <a:off x="-5941168" y="36512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0828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1EB78C-FA82-4AF4-98F9-81E7418614E6}"/>
              </a:ext>
            </a:extLst>
          </p:cNvPr>
          <p:cNvGraphicFramePr>
            <a:graphicFrameLocks noGrp="1"/>
          </p:cNvGraphicFramePr>
          <p:nvPr/>
        </p:nvGraphicFramePr>
        <p:xfrm>
          <a:off x="-5941168" y="2400006"/>
          <a:ext cx="3888432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Permit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67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Drop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36939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17370AE-159C-4E36-961D-E9BCBE2E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92979"/>
              </p:ext>
            </p:extLst>
          </p:nvPr>
        </p:nvGraphicFramePr>
        <p:xfrm>
          <a:off x="-5941168" y="4466102"/>
          <a:ext cx="388843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108">
                  <a:extLst>
                    <a:ext uri="{9D8B030D-6E8A-4147-A177-3AD203B41FA5}">
                      <a16:colId xmlns:a16="http://schemas.microsoft.com/office/drawing/2014/main" val="1400585164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567452766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115777759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3115860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Rule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dst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action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5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2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r2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0*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*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Cambria Math" panose="02040503050406030204" pitchFamily="18" charset="0"/>
                        </a:rPr>
                        <a:t>Fwd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79365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1BC42AC1-48A9-47B8-A8AC-F93608A327C3}"/>
              </a:ext>
            </a:extLst>
          </p:cNvPr>
          <p:cNvGrpSpPr/>
          <p:nvPr/>
        </p:nvGrpSpPr>
        <p:grpSpPr>
          <a:xfrm>
            <a:off x="4932040" y="2061768"/>
            <a:ext cx="3179841" cy="4418097"/>
            <a:chOff x="5901204" y="414217"/>
            <a:chExt cx="3179841" cy="4418097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E521195D-182A-40A3-9E30-CB0695355187}"/>
                </a:ext>
              </a:extLst>
            </p:cNvPr>
            <p:cNvGrpSpPr/>
            <p:nvPr/>
          </p:nvGrpSpPr>
          <p:grpSpPr>
            <a:xfrm>
              <a:off x="6704781" y="764704"/>
              <a:ext cx="2376264" cy="3960440"/>
              <a:chOff x="6704781" y="764704"/>
              <a:chExt cx="2376264" cy="396044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64D93F3-9334-429F-8392-E92FF92D9FF0}"/>
                  </a:ext>
                </a:extLst>
              </p:cNvPr>
              <p:cNvSpPr/>
              <p:nvPr/>
            </p:nvSpPr>
            <p:spPr>
              <a:xfrm>
                <a:off x="6704781" y="2439682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B17C674-7208-4911-9037-97291AF82CB0}"/>
                  </a:ext>
                </a:extLst>
              </p:cNvPr>
              <p:cNvSpPr/>
              <p:nvPr/>
            </p:nvSpPr>
            <p:spPr>
              <a:xfrm>
                <a:off x="6704781" y="4084414"/>
                <a:ext cx="2376264" cy="6407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FEF98D4-3412-484E-AAB6-843F52CC3BA0}"/>
                  </a:ext>
                </a:extLst>
              </p:cNvPr>
              <p:cNvSpPr/>
              <p:nvPr/>
            </p:nvSpPr>
            <p:spPr>
              <a:xfrm>
                <a:off x="6704781" y="764704"/>
                <a:ext cx="2376264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83A082A-F625-4590-B542-E5B583C7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1204" y="414217"/>
              <a:ext cx="3179841" cy="441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208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8263830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12/3 Thu (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視情況延期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12/10 Thu (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視情況延期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Entry Utilization Minimization</a:t>
            </a:r>
            <a:br>
              <a:rPr lang="en-US" dirty="0"/>
            </a:br>
            <a:r>
              <a:rPr lang="en-US" dirty="0"/>
              <a:t>Non-prefix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modified table by wildcard (*,n) </a:t>
            </a:r>
            <a:r>
              <a:rPr lang="en-US" altLang="zh-TW" dirty="0">
                <a:sym typeface="Wingdings" pitchFamily="2" charset="2"/>
              </a:rPr>
              <a:t> 6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846278"/>
            <a:ext cx="2914469" cy="3813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3F6169-8460-8441-8E91-1BAEB93F27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13" y="2846278"/>
            <a:ext cx="3038424" cy="38433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8F09-4AC5-B448-B6D9-13404135160D}"/>
              </a:ext>
            </a:extLst>
          </p:cNvPr>
          <p:cNvSpPr txBox="1"/>
          <p:nvPr/>
        </p:nvSpPr>
        <p:spPr>
          <a:xfrm>
            <a:off x="913689" y="3351384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2170DB-17D3-EF46-8E4C-25776B722A4A}"/>
              </a:ext>
            </a:extLst>
          </p:cNvPr>
          <p:cNvSpPr txBox="1"/>
          <p:nvPr/>
        </p:nvSpPr>
        <p:spPr>
          <a:xfrm>
            <a:off x="929664" y="368335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D3E106-8B90-BE41-8A9D-A8EBF21D007B}"/>
              </a:ext>
            </a:extLst>
          </p:cNvPr>
          <p:cNvSpPr txBox="1"/>
          <p:nvPr/>
        </p:nvSpPr>
        <p:spPr>
          <a:xfrm>
            <a:off x="897819" y="5288049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A478E-F556-DB43-833F-21101F214BFB}"/>
              </a:ext>
            </a:extLst>
          </p:cNvPr>
          <p:cNvSpPr txBox="1"/>
          <p:nvPr/>
        </p:nvSpPr>
        <p:spPr>
          <a:xfrm>
            <a:off x="897819" y="558831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D47DF-CA0F-8446-8D8D-FF9825E58362}"/>
              </a:ext>
            </a:extLst>
          </p:cNvPr>
          <p:cNvSpPr txBox="1"/>
          <p:nvPr/>
        </p:nvSpPr>
        <p:spPr>
          <a:xfrm>
            <a:off x="895282" y="4980412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0B7593-C391-F448-8AEF-2417170F9DD7}"/>
              </a:ext>
            </a:extLst>
          </p:cNvPr>
          <p:cNvSpPr txBox="1"/>
          <p:nvPr/>
        </p:nvSpPr>
        <p:spPr>
          <a:xfrm>
            <a:off x="895282" y="5890784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F05AB5-23B4-FE43-AA2E-BC860B8B4245}"/>
              </a:ext>
            </a:extLst>
          </p:cNvPr>
          <p:cNvSpPr txBox="1"/>
          <p:nvPr/>
        </p:nvSpPr>
        <p:spPr>
          <a:xfrm>
            <a:off x="4860032" y="4293096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719A4E-5F37-AE4B-B383-F2AD7DC1D18F}"/>
              </a:ext>
            </a:extLst>
          </p:cNvPr>
          <p:cNvSpPr txBox="1"/>
          <p:nvPr/>
        </p:nvSpPr>
        <p:spPr>
          <a:xfrm>
            <a:off x="4860032" y="4628293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3B3019-5189-224F-B2C4-55D3B448F732}"/>
              </a:ext>
            </a:extLst>
          </p:cNvPr>
          <p:cNvSpPr txBox="1"/>
          <p:nvPr/>
        </p:nvSpPr>
        <p:spPr>
          <a:xfrm>
            <a:off x="4860032" y="4932532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50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Appendix: Entry Utilization Minimization</a:t>
            </a:r>
            <a:br>
              <a:rPr lang="en-US" altLang="zh-TW" dirty="0"/>
            </a:br>
            <a:r>
              <a:rPr lang="en-US" altLang="zh-TW" dirty="0"/>
              <a:t>Non-prefix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55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original table </a:t>
            </a:r>
            <a:r>
              <a:rPr lang="en-US" altLang="zh-TW" dirty="0">
                <a:sym typeface="Wingdings" pitchFamily="2" charset="2"/>
              </a:rPr>
              <a:t> 9 entries</a:t>
            </a:r>
            <a:endParaRPr lang="en-US" altLang="zh-TW" dirty="0"/>
          </a:p>
          <a:p>
            <a:r>
              <a:rPr lang="en-US" altLang="zh-TW" dirty="0"/>
              <a:t>The minimal table </a:t>
            </a:r>
            <a:r>
              <a:rPr lang="en-US" altLang="zh-TW" dirty="0">
                <a:sym typeface="Wingdings" pitchFamily="2" charset="2"/>
              </a:rPr>
              <a:t> 5 entries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1D55BC-E3F0-9541-A585-06776662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6743" y="2875885"/>
            <a:ext cx="2952328" cy="3813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3F6169-8460-8441-8E91-1BAEB93F27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13" y="2846278"/>
            <a:ext cx="3038424" cy="38433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DB8F09-4AC5-B448-B6D9-13404135160D}"/>
              </a:ext>
            </a:extLst>
          </p:cNvPr>
          <p:cNvSpPr txBox="1"/>
          <p:nvPr/>
        </p:nvSpPr>
        <p:spPr>
          <a:xfrm>
            <a:off x="897819" y="4297774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2170DB-17D3-EF46-8E4C-25776B722A4A}"/>
              </a:ext>
            </a:extLst>
          </p:cNvPr>
          <p:cNvSpPr txBox="1"/>
          <p:nvPr/>
        </p:nvSpPr>
        <p:spPr>
          <a:xfrm>
            <a:off x="913741" y="3390959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D3E106-8B90-BE41-8A9D-A8EBF21D007B}"/>
              </a:ext>
            </a:extLst>
          </p:cNvPr>
          <p:cNvSpPr txBox="1"/>
          <p:nvPr/>
        </p:nvSpPr>
        <p:spPr>
          <a:xfrm>
            <a:off x="897819" y="4939998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A478E-F556-DB43-833F-21101F214BFB}"/>
              </a:ext>
            </a:extLst>
          </p:cNvPr>
          <p:cNvSpPr txBox="1"/>
          <p:nvPr/>
        </p:nvSpPr>
        <p:spPr>
          <a:xfrm>
            <a:off x="895282" y="5288048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D47DF-CA0F-8446-8D8D-FF9825E58362}"/>
              </a:ext>
            </a:extLst>
          </p:cNvPr>
          <p:cNvSpPr txBox="1"/>
          <p:nvPr/>
        </p:nvSpPr>
        <p:spPr>
          <a:xfrm>
            <a:off x="913741" y="3709244"/>
            <a:ext cx="2367948" cy="5600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0B7593-C391-F448-8AEF-2417170F9DD7}"/>
              </a:ext>
            </a:extLst>
          </p:cNvPr>
          <p:cNvSpPr txBox="1"/>
          <p:nvPr/>
        </p:nvSpPr>
        <p:spPr>
          <a:xfrm>
            <a:off x="907101" y="5592161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F05AB5-23B4-FE43-AA2E-BC860B8B4245}"/>
              </a:ext>
            </a:extLst>
          </p:cNvPr>
          <p:cNvSpPr txBox="1"/>
          <p:nvPr/>
        </p:nvSpPr>
        <p:spPr>
          <a:xfrm>
            <a:off x="4875954" y="3992372"/>
            <a:ext cx="2434175" cy="293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719A4E-5F37-AE4B-B383-F2AD7DC1D18F}"/>
              </a:ext>
            </a:extLst>
          </p:cNvPr>
          <p:cNvSpPr txBox="1"/>
          <p:nvPr/>
        </p:nvSpPr>
        <p:spPr>
          <a:xfrm>
            <a:off x="4885028" y="4359568"/>
            <a:ext cx="2402330" cy="24970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3B3019-5189-224F-B2C4-55D3B448F732}"/>
              </a:ext>
            </a:extLst>
          </p:cNvPr>
          <p:cNvSpPr txBox="1"/>
          <p:nvPr/>
        </p:nvSpPr>
        <p:spPr>
          <a:xfrm>
            <a:off x="4885028" y="4664459"/>
            <a:ext cx="2402330" cy="2497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 run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distributed routing algorithms </a:t>
            </a:r>
            <a:r>
              <a:rPr lang="en-US" altLang="zh-TW" dirty="0">
                <a:ea typeface="新細明體" panose="02020500000000000000" pitchFamily="18" charset="-120"/>
              </a:rPr>
              <a:t>to decide routing paths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Each switch maintains a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routing table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routing paths are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stored</a:t>
            </a:r>
            <a:r>
              <a:rPr lang="en-US" altLang="zh-TW" dirty="0">
                <a:ea typeface="新細明體" panose="02020500000000000000" pitchFamily="18" charset="-120"/>
              </a:rPr>
              <a:t> in the table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53C6B51-BB7F-794A-AB27-931F9565C3AB}"/>
              </a:ext>
            </a:extLst>
          </p:cNvPr>
          <p:cNvGrpSpPr/>
          <p:nvPr/>
        </p:nvGrpSpPr>
        <p:grpSpPr>
          <a:xfrm>
            <a:off x="1691680" y="3538449"/>
            <a:ext cx="5544291" cy="3319551"/>
            <a:chOff x="730250" y="1028700"/>
            <a:chExt cx="7785100" cy="48006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849DC03-A78F-9B45-A746-E73D1FAE4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0250" y="1028700"/>
              <a:ext cx="7683500" cy="48006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76D57E-29DA-AC44-B825-200203C553F7}"/>
                </a:ext>
              </a:extLst>
            </p:cNvPr>
            <p:cNvSpPr/>
            <p:nvPr/>
          </p:nvSpPr>
          <p:spPr>
            <a:xfrm>
              <a:off x="6516216" y="5515594"/>
              <a:ext cx="1999134" cy="313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3466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Distributed algorithms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cannot</a:t>
            </a:r>
            <a:r>
              <a:rPr lang="en-US" altLang="zh-TW" dirty="0">
                <a:ea typeface="新細明體" panose="02020500000000000000" pitchFamily="18" charset="-120"/>
              </a:rPr>
              <a:t> optimize the routing efficiency globally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10685</TotalTime>
  <Words>2909</Words>
  <Application>Microsoft Office PowerPoint</Application>
  <PresentationFormat>如螢幕大小 (4:3)</PresentationFormat>
  <Paragraphs>880</Paragraphs>
  <Slides>55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8" baseType="lpstr">
      <vt:lpstr>LingWai SC Medium</vt:lpstr>
      <vt:lpstr>Monotype Sorts</vt:lpstr>
      <vt:lpstr>黑体</vt:lpstr>
      <vt:lpstr>宋体</vt:lpstr>
      <vt:lpstr>微軟正黑體</vt:lpstr>
      <vt:lpstr>新細明體</vt:lpstr>
      <vt:lpstr>Arial</vt:lpstr>
      <vt:lpstr>Cambria Math</vt:lpstr>
      <vt:lpstr>Candara</vt:lpstr>
      <vt:lpstr>Plantagenet Cherokee</vt:lpstr>
      <vt:lpstr>Times New Roman</vt:lpstr>
      <vt:lpstr>Wingdings</vt:lpstr>
      <vt:lpstr>Office 佈景主題</vt:lpstr>
      <vt:lpstr>PowerPoint 簡報</vt:lpstr>
      <vt:lpstr>Data Center</vt:lpstr>
      <vt:lpstr>Servers in Data Centers</vt:lpstr>
      <vt:lpstr>Network Architectures</vt:lpstr>
      <vt:lpstr>Network Architectures</vt:lpstr>
      <vt:lpstr>Switches</vt:lpstr>
      <vt:lpstr>Switches</vt:lpstr>
      <vt:lpstr>Switches</vt:lpstr>
      <vt:lpstr>Installing Rules in the Switches</vt:lpstr>
      <vt:lpstr>Patterns and Actions in TCAM Ternary (三態) Content Addressable Memory</vt:lpstr>
      <vt:lpstr>Pros and Cons of TCAM</vt:lpstr>
      <vt:lpstr>Entry Utilization Minimization</vt:lpstr>
      <vt:lpstr>Entry Utilization Minimization</vt:lpstr>
      <vt:lpstr>“One Big Switch” Abstraction in SDN</vt:lpstr>
      <vt:lpstr>Access control policy in the table Prefix or Exact Matching</vt:lpstr>
      <vt:lpstr>Rectangular representation</vt:lpstr>
      <vt:lpstr>Implementation of  “One Big Switch” Abstraction</vt:lpstr>
      <vt:lpstr>Placing Rules Along a Path</vt:lpstr>
      <vt:lpstr>Placing Rules Along a Path</vt:lpstr>
      <vt:lpstr>Placing Rules Along a Path</vt:lpstr>
      <vt:lpstr>Drawback</vt:lpstr>
      <vt:lpstr>Programming Project #3: Placing Rules Along a Path</vt:lpstr>
      <vt:lpstr>Programming Project #3: Placing Rules Along a Path</vt:lpstr>
      <vt:lpstr>Programming Project #3: Cost-Efficient Covering &amp; Packing</vt:lpstr>
      <vt:lpstr>Find the Path</vt:lpstr>
      <vt:lpstr>The Algorithm for Placing Rules Along a Path</vt:lpstr>
      <vt:lpstr>Remark for Overlapping Rules</vt:lpstr>
      <vt:lpstr>Remark for Overlapping Rules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Choose the Rectangle</vt:lpstr>
      <vt:lpstr>Number of Examined Rectangles</vt:lpstr>
      <vt:lpstr>Choose the Rectangle</vt:lpstr>
      <vt:lpstr>Choose the Rectangle</vt:lpstr>
      <vt:lpstr>Example</vt:lpstr>
      <vt:lpstr>Example</vt:lpstr>
      <vt:lpstr>Example</vt:lpstr>
      <vt:lpstr>Example</vt:lpstr>
      <vt:lpstr>Example</vt:lpstr>
      <vt:lpstr>Example</vt:lpstr>
      <vt:lpstr>Example</vt:lpstr>
      <vt:lpstr>Discussion</vt:lpstr>
      <vt:lpstr>Input Sample: input.txt</vt:lpstr>
      <vt:lpstr>Input Sample: input.txt</vt:lpstr>
      <vt:lpstr>Output Sample: output.txt</vt:lpstr>
      <vt:lpstr>Output Sample: output.txt</vt:lpstr>
      <vt:lpstr>Note</vt:lpstr>
      <vt:lpstr>Appendix: Entry Utilization Minimization Non-prefix Compression</vt:lpstr>
      <vt:lpstr>Appendix: Entry Utilization Minimization Non-prefix Compression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admin</cp:lastModifiedBy>
  <cp:revision>801</cp:revision>
  <dcterms:created xsi:type="dcterms:W3CDTF">1995-06-02T22:16:36Z</dcterms:created>
  <dcterms:modified xsi:type="dcterms:W3CDTF">2021-01-11T13:12:26Z</dcterms:modified>
</cp:coreProperties>
</file>